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0" r:id="rId3"/>
    <p:sldId id="301" r:id="rId4"/>
    <p:sldId id="304" r:id="rId5"/>
    <p:sldId id="258" r:id="rId6"/>
    <p:sldId id="259" r:id="rId7"/>
    <p:sldId id="260" r:id="rId8"/>
    <p:sldId id="261" r:id="rId9"/>
    <p:sldId id="302" r:id="rId10"/>
    <p:sldId id="262" r:id="rId11"/>
    <p:sldId id="30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3" r:id="rId21"/>
    <p:sldId id="274" r:id="rId22"/>
    <p:sldId id="275" r:id="rId23"/>
    <p:sldId id="276" r:id="rId24"/>
    <p:sldId id="277" r:id="rId25"/>
    <p:sldId id="278" r:id="rId26"/>
    <p:sldId id="307" r:id="rId27"/>
    <p:sldId id="279" r:id="rId28"/>
    <p:sldId id="280" r:id="rId29"/>
    <p:sldId id="281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6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6F2F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505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8015" y="6095"/>
            <a:ext cx="1784604" cy="1784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2212" y="1045463"/>
            <a:ext cx="1155192" cy="11506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87319" y="1050633"/>
            <a:ext cx="1116813" cy="1111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7958" y="1181524"/>
            <a:ext cx="855980" cy="850265"/>
          </a:xfrm>
          <a:custGeom>
            <a:avLst/>
            <a:gdLst/>
            <a:ahLst/>
            <a:cxnLst/>
            <a:rect l="l" t="t" r="r" b="b"/>
            <a:pathLst>
              <a:path w="855980" h="850264">
                <a:moveTo>
                  <a:pt x="89838" y="155150"/>
                </a:moveTo>
                <a:lnTo>
                  <a:pt x="63217" y="192564"/>
                </a:lnTo>
                <a:lnTo>
                  <a:pt x="41317" y="231919"/>
                </a:lnTo>
                <a:lnTo>
                  <a:pt x="24090" y="272849"/>
                </a:lnTo>
                <a:lnTo>
                  <a:pt x="11493" y="314989"/>
                </a:lnTo>
                <a:lnTo>
                  <a:pt x="3478" y="357973"/>
                </a:lnTo>
                <a:lnTo>
                  <a:pt x="0" y="401436"/>
                </a:lnTo>
                <a:lnTo>
                  <a:pt x="1012" y="445012"/>
                </a:lnTo>
                <a:lnTo>
                  <a:pt x="6469" y="488336"/>
                </a:lnTo>
                <a:lnTo>
                  <a:pt x="16325" y="531041"/>
                </a:lnTo>
                <a:lnTo>
                  <a:pt x="30534" y="572763"/>
                </a:lnTo>
                <a:lnTo>
                  <a:pt x="49050" y="613136"/>
                </a:lnTo>
                <a:lnTo>
                  <a:pt x="71827" y="651795"/>
                </a:lnTo>
                <a:lnTo>
                  <a:pt x="98819" y="688373"/>
                </a:lnTo>
                <a:lnTo>
                  <a:pt x="129979" y="722506"/>
                </a:lnTo>
                <a:lnTo>
                  <a:pt x="165264" y="753828"/>
                </a:lnTo>
                <a:lnTo>
                  <a:pt x="203626" y="781288"/>
                </a:lnTo>
                <a:lnTo>
                  <a:pt x="243815" y="804104"/>
                </a:lnTo>
                <a:lnTo>
                  <a:pt x="285462" y="822312"/>
                </a:lnTo>
                <a:lnTo>
                  <a:pt x="328203" y="835949"/>
                </a:lnTo>
                <a:lnTo>
                  <a:pt x="371670" y="845051"/>
                </a:lnTo>
                <a:lnTo>
                  <a:pt x="415497" y="849655"/>
                </a:lnTo>
                <a:lnTo>
                  <a:pt x="459319" y="849796"/>
                </a:lnTo>
                <a:lnTo>
                  <a:pt x="502768" y="845511"/>
                </a:lnTo>
                <a:lnTo>
                  <a:pt x="545478" y="836837"/>
                </a:lnTo>
                <a:lnTo>
                  <a:pt x="587084" y="823809"/>
                </a:lnTo>
                <a:lnTo>
                  <a:pt x="627219" y="806465"/>
                </a:lnTo>
                <a:lnTo>
                  <a:pt x="665516" y="784840"/>
                </a:lnTo>
                <a:lnTo>
                  <a:pt x="701609" y="758971"/>
                </a:lnTo>
                <a:lnTo>
                  <a:pt x="735133" y="728894"/>
                </a:lnTo>
                <a:lnTo>
                  <a:pt x="765720" y="694646"/>
                </a:lnTo>
                <a:lnTo>
                  <a:pt x="792343" y="657209"/>
                </a:lnTo>
                <a:lnTo>
                  <a:pt x="814245" y="617838"/>
                </a:lnTo>
                <a:lnTo>
                  <a:pt x="831472" y="576897"/>
                </a:lnTo>
                <a:lnTo>
                  <a:pt x="844071" y="534752"/>
                </a:lnTo>
                <a:lnTo>
                  <a:pt x="852086" y="491766"/>
                </a:lnTo>
                <a:lnTo>
                  <a:pt x="855565" y="448304"/>
                </a:lnTo>
                <a:lnTo>
                  <a:pt x="854552" y="404733"/>
                </a:lnTo>
                <a:lnTo>
                  <a:pt x="849095" y="361416"/>
                </a:lnTo>
                <a:lnTo>
                  <a:pt x="839239" y="318718"/>
                </a:lnTo>
                <a:lnTo>
                  <a:pt x="825030" y="277004"/>
                </a:lnTo>
                <a:lnTo>
                  <a:pt x="806515" y="236639"/>
                </a:lnTo>
                <a:lnTo>
                  <a:pt x="783739" y="197988"/>
                </a:lnTo>
                <a:lnTo>
                  <a:pt x="756748" y="161416"/>
                </a:lnTo>
                <a:lnTo>
                  <a:pt x="725589" y="127288"/>
                </a:lnTo>
                <a:lnTo>
                  <a:pt x="690307" y="95968"/>
                </a:lnTo>
                <a:lnTo>
                  <a:pt x="651942" y="68508"/>
                </a:lnTo>
                <a:lnTo>
                  <a:pt x="611752" y="45692"/>
                </a:lnTo>
                <a:lnTo>
                  <a:pt x="570102" y="27483"/>
                </a:lnTo>
                <a:lnTo>
                  <a:pt x="527360" y="13846"/>
                </a:lnTo>
                <a:lnTo>
                  <a:pt x="483892" y="4744"/>
                </a:lnTo>
                <a:lnTo>
                  <a:pt x="440064" y="141"/>
                </a:lnTo>
                <a:lnTo>
                  <a:pt x="396241" y="0"/>
                </a:lnTo>
                <a:lnTo>
                  <a:pt x="352791" y="4284"/>
                </a:lnTo>
                <a:lnTo>
                  <a:pt x="310080" y="12959"/>
                </a:lnTo>
                <a:lnTo>
                  <a:pt x="268474" y="25986"/>
                </a:lnTo>
                <a:lnTo>
                  <a:pt x="228339" y="43330"/>
                </a:lnTo>
                <a:lnTo>
                  <a:pt x="190042" y="64955"/>
                </a:lnTo>
                <a:lnTo>
                  <a:pt x="153949" y="90824"/>
                </a:lnTo>
                <a:lnTo>
                  <a:pt x="120425" y="120901"/>
                </a:lnTo>
                <a:lnTo>
                  <a:pt x="89838" y="155150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088136" y="0"/>
            <a:ext cx="8056245" cy="6858000"/>
          </a:xfrm>
          <a:custGeom>
            <a:avLst/>
            <a:gdLst/>
            <a:ahLst/>
            <a:cxnLst/>
            <a:rect l="l" t="t" r="r" b="b"/>
            <a:pathLst>
              <a:path w="8056245" h="6858000">
                <a:moveTo>
                  <a:pt x="0" y="6858000"/>
                </a:moveTo>
                <a:lnTo>
                  <a:pt x="8055863" y="6858000"/>
                </a:lnTo>
                <a:lnTo>
                  <a:pt x="805586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5736" y="0"/>
            <a:ext cx="155447" cy="685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5156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315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8270" y="140919"/>
            <a:ext cx="4807458" cy="620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56221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9871" y="1246378"/>
            <a:ext cx="3832225" cy="3531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6F2F9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livedoctor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72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514" y="1175792"/>
            <a:ext cx="8324306" cy="2260511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Basic Hematology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4648200"/>
            <a:ext cx="7185660" cy="18897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Rasoul</a:t>
            </a:r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Azarfarin</a:t>
            </a:r>
            <a:r>
              <a:rPr lang="en-US" sz="4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MD, FACC</a:t>
            </a:r>
          </a:p>
          <a:p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Anesthesiology</a:t>
            </a:r>
          </a:p>
          <a:p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 of Cardiac Anesthesia</a:t>
            </a:r>
          </a:p>
          <a:p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Rajaie Cardiovascular Medical &amp; Research Center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rgbClr val="A9FA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08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2555" y="0"/>
            <a:ext cx="2892551" cy="1304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2855" y="454151"/>
            <a:ext cx="1289303" cy="50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63114" y="95757"/>
            <a:ext cx="6352286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50" dirty="0">
                <a:solidFill>
                  <a:srgbClr val="6F2F9F"/>
                </a:solidFill>
                <a:latin typeface="Times New Roman"/>
                <a:cs typeface="Times New Roman"/>
              </a:rPr>
              <a:t>PLATELET </a:t>
            </a:r>
            <a:r>
              <a:rPr sz="1600" spc="-150" dirty="0">
                <a:latin typeface="Times New Roman"/>
                <a:cs typeface="Times New Roman"/>
              </a:rPr>
              <a:t>(Thrombocytes)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6800" y="1029970"/>
            <a:ext cx="4267200" cy="542263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95910" marR="226695" indent="-283210">
              <a:lnSpc>
                <a:spcPct val="8000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are small, irregularly shaped  </a:t>
            </a:r>
            <a:r>
              <a:rPr sz="2000" dirty="0">
                <a:latin typeface="Georgia"/>
                <a:cs typeface="Georgia"/>
              </a:rPr>
              <a:t>clear </a:t>
            </a:r>
            <a:r>
              <a:rPr sz="2000" spc="-5" dirty="0">
                <a:latin typeface="Georgia"/>
                <a:cs typeface="Georgia"/>
              </a:rPr>
              <a:t>cell </a:t>
            </a:r>
            <a:r>
              <a:rPr sz="2000" dirty="0">
                <a:latin typeface="Georgia"/>
                <a:cs typeface="Georgia"/>
              </a:rPr>
              <a:t>fragments (i.e.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cells  that do </a:t>
            </a:r>
            <a:r>
              <a:rPr sz="2000" dirty="0">
                <a:latin typeface="Georgia"/>
                <a:cs typeface="Georgia"/>
              </a:rPr>
              <a:t>not </a:t>
            </a:r>
            <a:r>
              <a:rPr sz="2000" spc="-5" dirty="0">
                <a:latin typeface="Georgia"/>
                <a:cs typeface="Georgia"/>
              </a:rPr>
              <a:t>have </a:t>
            </a:r>
            <a:r>
              <a:rPr sz="2000" dirty="0">
                <a:latin typeface="Georgia"/>
                <a:cs typeface="Georgia"/>
              </a:rPr>
              <a:t>a nucleus  </a:t>
            </a:r>
            <a:r>
              <a:rPr sz="2000" spc="-5" dirty="0">
                <a:latin typeface="Georgia"/>
                <a:cs typeface="Georgia"/>
              </a:rPr>
              <a:t>containing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DNA)</a:t>
            </a:r>
          </a:p>
          <a:p>
            <a:pPr marL="295910" indent="-28321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Diameter </a:t>
            </a:r>
            <a:r>
              <a:rPr sz="2000" spc="-5" dirty="0">
                <a:latin typeface="Georgia"/>
                <a:cs typeface="Georgia"/>
              </a:rPr>
              <a:t>:- 2–3 </a:t>
            </a:r>
            <a:r>
              <a:rPr sz="2000" dirty="0">
                <a:latin typeface="Georgia"/>
                <a:cs typeface="Georgia"/>
              </a:rPr>
              <a:t>µm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.</a:t>
            </a:r>
          </a:p>
          <a:p>
            <a:pPr marL="295910" indent="-28321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Life </a:t>
            </a:r>
            <a:r>
              <a:rPr sz="2000" spc="-5" dirty="0">
                <a:latin typeface="Georgia"/>
                <a:cs typeface="Georgia"/>
              </a:rPr>
              <a:t>span:- </a:t>
            </a:r>
            <a:r>
              <a:rPr sz="2000" dirty="0">
                <a:latin typeface="Georgia"/>
                <a:cs typeface="Georgia"/>
              </a:rPr>
              <a:t>7 – 14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days.</a:t>
            </a:r>
            <a:endParaRPr sz="2000" dirty="0">
              <a:latin typeface="Georgia"/>
              <a:cs typeface="Georgia"/>
            </a:endParaRPr>
          </a:p>
          <a:p>
            <a:pPr marL="295910" marR="567690" indent="-283210">
              <a:lnSpc>
                <a:spcPts val="1920"/>
              </a:lnSpc>
              <a:spcBef>
                <a:spcPts val="585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Thrombocytosis: elevated  platelet count </a:t>
            </a:r>
            <a:r>
              <a:rPr sz="2000" dirty="0">
                <a:latin typeface="Georgia"/>
                <a:cs typeface="Georgia"/>
              </a:rPr>
              <a:t>&gt; </a:t>
            </a:r>
            <a:r>
              <a:rPr sz="2000" dirty="0" smtClean="0">
                <a:latin typeface="Georgia"/>
                <a:cs typeface="Georgia"/>
              </a:rPr>
              <a:t>45</a:t>
            </a:r>
            <a:r>
              <a:rPr lang="en-US" sz="2000" spc="-45" dirty="0" smtClean="0">
                <a:latin typeface="Georgia"/>
                <a:cs typeface="Georgia"/>
              </a:rPr>
              <a:t>0,000</a:t>
            </a:r>
            <a:r>
              <a:rPr lang="en-US" sz="2000" spc="-5" dirty="0" smtClean="0">
                <a:latin typeface="Georgia"/>
                <a:cs typeface="Georgia"/>
              </a:rPr>
              <a:t>/ml</a:t>
            </a:r>
            <a:r>
              <a:rPr sz="2000" spc="-5" dirty="0" smtClean="0">
                <a:latin typeface="Georgia"/>
                <a:cs typeface="Georgia"/>
              </a:rPr>
              <a:t>.</a:t>
            </a:r>
            <a:endParaRPr sz="2000" dirty="0">
              <a:latin typeface="Georgia"/>
              <a:cs typeface="Georgia"/>
            </a:endParaRPr>
          </a:p>
          <a:p>
            <a:pPr marL="295910" marR="48895" indent="-283210">
              <a:lnSpc>
                <a:spcPts val="192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Causes: </a:t>
            </a:r>
            <a:r>
              <a:rPr sz="2000" dirty="0">
                <a:latin typeface="Georgia"/>
                <a:cs typeface="Georgia"/>
              </a:rPr>
              <a:t>infection, </a:t>
            </a:r>
            <a:r>
              <a:rPr sz="2000" spc="-5" dirty="0">
                <a:latin typeface="Georgia"/>
                <a:cs typeface="Georgia"/>
              </a:rPr>
              <a:t>malignancy,  </a:t>
            </a:r>
            <a:r>
              <a:rPr sz="2000" dirty="0">
                <a:latin typeface="Georgia"/>
                <a:cs typeface="Georgia"/>
              </a:rPr>
              <a:t>inflammatory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disease.</a:t>
            </a:r>
            <a:endParaRPr sz="2000" dirty="0">
              <a:latin typeface="Georgia"/>
              <a:cs typeface="Georgia"/>
            </a:endParaRPr>
          </a:p>
          <a:p>
            <a:pPr marL="295910" indent="-283210">
              <a:lnSpc>
                <a:spcPct val="100000"/>
              </a:lnSpc>
              <a:spcBef>
                <a:spcPts val="140"/>
              </a:spcBef>
              <a:buClr>
                <a:srgbClr val="3891A7"/>
              </a:buClr>
              <a:buSzPct val="80000"/>
              <a:buFont typeface="Wingdings"/>
              <a:buChar char=""/>
              <a:tabLst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Deep venous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thrombosis.</a:t>
            </a:r>
            <a:endParaRPr sz="2000" dirty="0">
              <a:latin typeface="Georgia"/>
              <a:cs typeface="Georgia"/>
            </a:endParaRPr>
          </a:p>
          <a:p>
            <a:pPr marL="295910" marR="5080" indent="-283210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Thrombocytopenia </a:t>
            </a:r>
            <a:r>
              <a:rPr sz="2000" dirty="0">
                <a:latin typeface="Georgia"/>
                <a:cs typeface="Georgia"/>
              </a:rPr>
              <a:t>: decreased  </a:t>
            </a:r>
            <a:r>
              <a:rPr sz="2000" spc="-5" dirty="0">
                <a:latin typeface="Georgia"/>
                <a:cs typeface="Georgia"/>
              </a:rPr>
              <a:t>platelet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count</a:t>
            </a:r>
            <a:endParaRPr sz="2000" dirty="0">
              <a:latin typeface="Georgia"/>
              <a:cs typeface="Georgia"/>
            </a:endParaRPr>
          </a:p>
          <a:p>
            <a:pPr marL="542925" indent="-530225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542925" algn="l"/>
                <a:tab pos="543560" algn="l"/>
              </a:tabLst>
            </a:pPr>
            <a:r>
              <a:rPr sz="2000" dirty="0">
                <a:latin typeface="Georgia"/>
                <a:cs typeface="Georgia"/>
              </a:rPr>
              <a:t>&lt; </a:t>
            </a:r>
            <a:r>
              <a:rPr lang="en-US" sz="2000" dirty="0" smtClean="0">
                <a:latin typeface="Georgia"/>
                <a:cs typeface="Georgia"/>
              </a:rPr>
              <a:t>15</a:t>
            </a:r>
            <a:r>
              <a:rPr lang="en-US" sz="2000" spc="-45" dirty="0" smtClean="0">
                <a:latin typeface="Georgia"/>
                <a:cs typeface="Georgia"/>
              </a:rPr>
              <a:t>0,000</a:t>
            </a:r>
            <a:r>
              <a:rPr lang="en-US" sz="2000" spc="-5" dirty="0" smtClean="0">
                <a:latin typeface="Georgia"/>
                <a:cs typeface="Georgia"/>
              </a:rPr>
              <a:t>/ml</a:t>
            </a:r>
            <a:r>
              <a:rPr sz="2000" spc="-5" dirty="0" smtClean="0">
                <a:latin typeface="Georgia"/>
                <a:cs typeface="Georgia"/>
              </a:rPr>
              <a:t>.</a:t>
            </a:r>
            <a:endParaRPr sz="2000" dirty="0">
              <a:latin typeface="Georgia"/>
              <a:cs typeface="Georgia"/>
            </a:endParaRPr>
          </a:p>
          <a:p>
            <a:pPr marL="295910" marR="395605" indent="-283210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spc="-5" dirty="0">
                <a:latin typeface="Georgia"/>
                <a:cs typeface="Georgia"/>
              </a:rPr>
              <a:t>Causes: bone marrow  dysfunction, </a:t>
            </a:r>
            <a:r>
              <a:rPr sz="2000" dirty="0">
                <a:latin typeface="Georgia"/>
                <a:cs typeface="Georgia"/>
              </a:rPr>
              <a:t>malignancy,  auto-immune </a:t>
            </a:r>
            <a:r>
              <a:rPr sz="2000" spc="-5" dirty="0">
                <a:latin typeface="Georgia"/>
                <a:cs typeface="Georgia"/>
              </a:rPr>
              <a:t>response,  </a:t>
            </a:r>
            <a:r>
              <a:rPr sz="2000" dirty="0">
                <a:latin typeface="Georgia"/>
                <a:cs typeface="Georgia"/>
              </a:rPr>
              <a:t>medication,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chemotherapy.</a:t>
            </a:r>
            <a:endParaRPr sz="2000" dirty="0">
              <a:latin typeface="Georgia"/>
              <a:cs typeface="Georgia"/>
            </a:endParaRPr>
          </a:p>
          <a:p>
            <a:pPr marL="295910" indent="-283210">
              <a:lnSpc>
                <a:spcPct val="100000"/>
              </a:lnSpc>
              <a:spcBef>
                <a:spcPts val="120"/>
              </a:spcBef>
              <a:buClr>
                <a:srgbClr val="3891A7"/>
              </a:buClr>
              <a:buSzPct val="80000"/>
              <a:buFont typeface="Wingdings"/>
              <a:buChar char=""/>
              <a:tabLst>
                <a:tab pos="296545" algn="l"/>
              </a:tabLst>
            </a:pPr>
            <a:r>
              <a:rPr sz="2000" dirty="0">
                <a:latin typeface="Georgia"/>
                <a:cs typeface="Georgia"/>
              </a:rPr>
              <a:t>Haemophilia</a:t>
            </a:r>
          </a:p>
        </p:txBody>
      </p:sp>
      <p:sp>
        <p:nvSpPr>
          <p:cNvPr id="6" name="object 6"/>
          <p:cNvSpPr/>
          <p:nvPr/>
        </p:nvSpPr>
        <p:spPr>
          <a:xfrm>
            <a:off x="5173979" y="2398776"/>
            <a:ext cx="3864864" cy="2950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871" y="1246378"/>
            <a:ext cx="3832225" cy="2308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372600" cy="69863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7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2011" y="24383"/>
            <a:ext cx="3329940" cy="1220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3801" y="179578"/>
            <a:ext cx="4505199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150" dirty="0">
                <a:latin typeface="Times New Roman"/>
                <a:cs typeface="Times New Roman"/>
              </a:rPr>
              <a:t>HEMOGLOBIN</a:t>
            </a:r>
            <a:endParaRPr sz="4300" spc="-1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8140" y="1250950"/>
            <a:ext cx="7281545" cy="4857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900430" indent="-283210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10" dirty="0">
                <a:latin typeface="Verdana"/>
                <a:cs typeface="Verdana"/>
              </a:rPr>
              <a:t>Is </a:t>
            </a:r>
            <a:r>
              <a:rPr sz="2400" spc="-5" dirty="0">
                <a:latin typeface="Verdana"/>
                <a:cs typeface="Verdana"/>
              </a:rPr>
              <a:t>the iron-containing oxygen-transport  metalloprotein </a:t>
            </a:r>
            <a:r>
              <a:rPr sz="2400" spc="-10" dirty="0">
                <a:latin typeface="Verdana"/>
                <a:cs typeface="Verdana"/>
              </a:rPr>
              <a:t>in </a:t>
            </a:r>
            <a:r>
              <a:rPr sz="2400" spc="-5" dirty="0">
                <a:latin typeface="Verdana"/>
                <a:cs typeface="Verdana"/>
              </a:rPr>
              <a:t>the </a:t>
            </a:r>
            <a:r>
              <a:rPr sz="2400" dirty="0">
                <a:latin typeface="Verdana"/>
                <a:cs typeface="Verdana"/>
              </a:rPr>
              <a:t>red </a:t>
            </a:r>
            <a:r>
              <a:rPr sz="2400" spc="-5" dirty="0">
                <a:latin typeface="Verdana"/>
                <a:cs typeface="Verdana"/>
              </a:rPr>
              <a:t>blood</a:t>
            </a:r>
            <a:r>
              <a:rPr sz="2400" spc="1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cells.</a:t>
            </a:r>
            <a:endParaRPr sz="240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  <a:tab pos="1492250" algn="l"/>
              </a:tabLst>
            </a:pPr>
            <a:r>
              <a:rPr sz="2400" spc="-5" dirty="0">
                <a:latin typeface="Verdana"/>
                <a:cs typeface="Verdana"/>
              </a:rPr>
              <a:t>Male:-	</a:t>
            </a:r>
            <a:r>
              <a:rPr sz="2400" dirty="0">
                <a:latin typeface="Verdana"/>
                <a:cs typeface="Verdana"/>
              </a:rPr>
              <a:t>13.0 – 17.0 g/dL</a:t>
            </a:r>
            <a:endParaRPr sz="240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10" dirty="0">
                <a:latin typeface="Verdana"/>
                <a:cs typeface="Verdana"/>
              </a:rPr>
              <a:t>Female:- </a:t>
            </a:r>
            <a:r>
              <a:rPr sz="2400" dirty="0">
                <a:latin typeface="Verdana"/>
                <a:cs typeface="Verdana"/>
              </a:rPr>
              <a:t>12.0 – 15.0 g/dL</a:t>
            </a:r>
            <a:endParaRPr sz="240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5" dirty="0">
                <a:latin typeface="Verdana"/>
                <a:cs typeface="Verdana"/>
              </a:rPr>
              <a:t>Childerns:- </a:t>
            </a:r>
            <a:r>
              <a:rPr sz="2400" dirty="0">
                <a:latin typeface="Verdana"/>
                <a:cs typeface="Verdana"/>
              </a:rPr>
              <a:t>11.5 – 15.5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g/dL</a:t>
            </a:r>
            <a:endParaRPr sz="240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5" dirty="0">
                <a:latin typeface="Verdana"/>
                <a:cs typeface="Verdana"/>
              </a:rPr>
              <a:t>Increased Hemoglobin</a:t>
            </a:r>
            <a:r>
              <a:rPr sz="2400" spc="70" dirty="0">
                <a:latin typeface="Verdana"/>
                <a:cs typeface="Verdana"/>
              </a:rPr>
              <a:t> </a:t>
            </a:r>
            <a:r>
              <a:rPr sz="2400" spc="-15" dirty="0">
                <a:latin typeface="Verdana"/>
                <a:cs typeface="Verdana"/>
              </a:rPr>
              <a:t>:-Polycythemia</a:t>
            </a:r>
            <a:endParaRPr sz="240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5" dirty="0">
                <a:latin typeface="Verdana"/>
                <a:cs typeface="Verdana"/>
              </a:rPr>
              <a:t>Decreased Hemoglobin </a:t>
            </a:r>
            <a:r>
              <a:rPr sz="2400" spc="5" dirty="0">
                <a:latin typeface="Verdana"/>
                <a:cs typeface="Verdana"/>
              </a:rPr>
              <a:t>:-</a:t>
            </a:r>
            <a:r>
              <a:rPr sz="2400" spc="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Anemia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326390">
              <a:lnSpc>
                <a:spcPct val="100000"/>
              </a:lnSpc>
            </a:pPr>
            <a:r>
              <a:rPr sz="2400" b="1" spc="-5" dirty="0">
                <a:latin typeface="Verdana"/>
                <a:cs typeface="Verdana"/>
              </a:rPr>
              <a:t>Hematocrit:-</a:t>
            </a:r>
            <a:endParaRPr sz="2400">
              <a:latin typeface="Verdana"/>
              <a:cs typeface="Verdana"/>
            </a:endParaRPr>
          </a:p>
          <a:p>
            <a:pPr marL="29591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is the percentage (%) </a:t>
            </a:r>
            <a:r>
              <a:rPr sz="2400" spc="-10" dirty="0">
                <a:latin typeface="Verdana"/>
                <a:cs typeface="Verdana"/>
              </a:rPr>
              <a:t>of </a:t>
            </a:r>
            <a:r>
              <a:rPr sz="2400" spc="-5" dirty="0">
                <a:latin typeface="Verdana"/>
                <a:cs typeface="Verdana"/>
              </a:rPr>
              <a:t>the concentration</a:t>
            </a:r>
            <a:r>
              <a:rPr sz="2400" spc="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endParaRPr sz="2400">
              <a:latin typeface="Verdana"/>
              <a:cs typeface="Verdana"/>
            </a:endParaRPr>
          </a:p>
          <a:p>
            <a:pPr marL="295910">
              <a:lnSpc>
                <a:spcPct val="100000"/>
              </a:lnSpc>
            </a:pPr>
            <a:r>
              <a:rPr sz="2400" spc="-5" dirty="0">
                <a:latin typeface="Verdana"/>
                <a:cs typeface="Verdana"/>
              </a:rPr>
              <a:t>red blood cells </a:t>
            </a:r>
            <a:r>
              <a:rPr sz="2400" spc="-10" dirty="0">
                <a:latin typeface="Verdana"/>
                <a:cs typeface="Verdana"/>
              </a:rPr>
              <a:t>in</a:t>
            </a:r>
            <a:r>
              <a:rPr sz="2400" spc="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blood.</a:t>
            </a:r>
            <a:endParaRPr sz="2400">
              <a:latin typeface="Verdana"/>
              <a:cs typeface="Verdana"/>
            </a:endParaRPr>
          </a:p>
          <a:p>
            <a:pPr marL="295910">
              <a:lnSpc>
                <a:spcPct val="100000"/>
              </a:lnSpc>
            </a:pPr>
            <a:r>
              <a:rPr sz="1800" spc="-5" dirty="0">
                <a:latin typeface="Verdana"/>
                <a:cs typeface="Verdana"/>
              </a:rPr>
              <a:t>Male:- 42.0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5" dirty="0">
                <a:latin typeface="Verdana"/>
                <a:cs typeface="Verdana"/>
              </a:rPr>
              <a:t>52.0%, </a:t>
            </a:r>
            <a:r>
              <a:rPr sz="1800" spc="-10" dirty="0">
                <a:latin typeface="Verdana"/>
                <a:cs typeface="Verdana"/>
              </a:rPr>
              <a:t>Female </a:t>
            </a:r>
            <a:r>
              <a:rPr sz="1800" spc="-5" dirty="0">
                <a:latin typeface="Verdana"/>
                <a:cs typeface="Verdana"/>
              </a:rPr>
              <a:t>:-37.0 </a:t>
            </a:r>
            <a:r>
              <a:rPr sz="1800" dirty="0">
                <a:latin typeface="Verdana"/>
                <a:cs typeface="Verdana"/>
              </a:rPr>
              <a:t>– </a:t>
            </a:r>
            <a:r>
              <a:rPr sz="1800" spc="-5" dirty="0">
                <a:latin typeface="Verdana"/>
                <a:cs typeface="Verdana"/>
              </a:rPr>
              <a:t>47.0</a:t>
            </a:r>
            <a:r>
              <a:rPr sz="1800" spc="12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%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96311" y="254508"/>
            <a:ext cx="3681984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5084" y="649223"/>
            <a:ext cx="1943100" cy="606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409702"/>
            <a:ext cx="5639307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0" spc="-150" dirty="0">
                <a:latin typeface="Times New Roman"/>
                <a:cs typeface="Times New Roman"/>
              </a:rPr>
              <a:t>White blood cells </a:t>
            </a:r>
            <a:r>
              <a:rPr sz="2000" spc="-125" dirty="0">
                <a:latin typeface="Trebuchet MS"/>
                <a:cs typeface="Trebuchet MS"/>
              </a:rPr>
              <a:t>(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Leukocytes)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2044" y="1549654"/>
            <a:ext cx="4065270" cy="35007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50" spc="-40" dirty="0">
                <a:solidFill>
                  <a:srgbClr val="3891A7"/>
                </a:solidFill>
                <a:latin typeface="Arial"/>
                <a:cs typeface="Arial"/>
              </a:rPr>
              <a:t></a:t>
            </a:r>
            <a:r>
              <a:rPr sz="2200" b="1" spc="-40" dirty="0">
                <a:latin typeface="Arial"/>
                <a:cs typeface="Arial"/>
              </a:rPr>
              <a:t>Definition</a:t>
            </a:r>
            <a:r>
              <a:rPr sz="2200" spc="-40" dirty="0">
                <a:latin typeface="Arial"/>
                <a:cs typeface="Arial"/>
              </a:rPr>
              <a:t>: </a:t>
            </a:r>
            <a:r>
              <a:rPr sz="2200" spc="-5" dirty="0">
                <a:latin typeface="Arial"/>
                <a:cs typeface="Arial"/>
              </a:rPr>
              <a:t>blood cells that  </a:t>
            </a:r>
            <a:r>
              <a:rPr sz="2200" spc="-35" dirty="0">
                <a:latin typeface="Arial"/>
                <a:cs typeface="Arial"/>
              </a:rPr>
              <a:t>fight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infection.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813560" algn="l"/>
              </a:tabLst>
            </a:pPr>
            <a:r>
              <a:rPr sz="1750" spc="-95" dirty="0">
                <a:solidFill>
                  <a:srgbClr val="3891A7"/>
                </a:solidFill>
                <a:latin typeface="Arial"/>
                <a:cs typeface="Arial"/>
              </a:rPr>
              <a:t></a:t>
            </a:r>
            <a:r>
              <a:rPr sz="2200" spc="-95" dirty="0">
                <a:latin typeface="Arial"/>
                <a:cs typeface="Arial"/>
              </a:rPr>
              <a:t>Ref.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ranges:	4.0 – </a:t>
            </a:r>
            <a:r>
              <a:rPr sz="2200" spc="-45" dirty="0">
                <a:latin typeface="Arial"/>
                <a:cs typeface="Arial"/>
              </a:rPr>
              <a:t>11.0 </a:t>
            </a:r>
            <a:r>
              <a:rPr sz="2200" spc="-5" dirty="0">
                <a:latin typeface="Arial"/>
                <a:cs typeface="Arial"/>
              </a:rPr>
              <a:t>x</a:t>
            </a:r>
            <a:r>
              <a:rPr sz="2200" spc="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10</a:t>
            </a:r>
            <a:r>
              <a:rPr sz="2175" baseline="24904" dirty="0">
                <a:latin typeface="Arial"/>
                <a:cs typeface="Arial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50" spc="-50" dirty="0">
                <a:solidFill>
                  <a:srgbClr val="3891A7"/>
                </a:solidFill>
                <a:latin typeface="Arial"/>
                <a:cs typeface="Arial"/>
              </a:rPr>
              <a:t></a:t>
            </a:r>
            <a:r>
              <a:rPr sz="2200" spc="-50" dirty="0">
                <a:latin typeface="Arial"/>
                <a:cs typeface="Arial"/>
              </a:rPr>
              <a:t>Increased </a:t>
            </a:r>
            <a:r>
              <a:rPr sz="2200" spc="-5" dirty="0">
                <a:latin typeface="Arial"/>
                <a:cs typeface="Arial"/>
              </a:rPr>
              <a:t>=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leukocytosis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50" spc="-50" dirty="0">
                <a:solidFill>
                  <a:srgbClr val="3891A7"/>
                </a:solidFill>
                <a:latin typeface="Arial"/>
                <a:cs typeface="Arial"/>
              </a:rPr>
              <a:t></a:t>
            </a:r>
            <a:r>
              <a:rPr sz="2200" spc="-50" dirty="0">
                <a:latin typeface="Arial"/>
                <a:cs typeface="Arial"/>
              </a:rPr>
              <a:t>Decreased </a:t>
            </a:r>
            <a:r>
              <a:rPr sz="2200" spc="-5" dirty="0">
                <a:latin typeface="Arial"/>
                <a:cs typeface="Arial"/>
              </a:rPr>
              <a:t>=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leukopenia.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00" spc="-5" dirty="0">
                <a:latin typeface="Arial"/>
                <a:cs typeface="Arial"/>
              </a:rPr>
              <a:t>Sub-divided into two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categories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viz.</a:t>
            </a:r>
            <a:endParaRPr sz="2200" dirty="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"/>
              <a:buChar char=""/>
              <a:tabLst>
                <a:tab pos="288925" algn="l"/>
              </a:tabLst>
            </a:pPr>
            <a:r>
              <a:rPr sz="2200" spc="-5" dirty="0">
                <a:latin typeface="Arial"/>
                <a:cs typeface="Arial"/>
              </a:rPr>
              <a:t>Granulocytes.</a:t>
            </a:r>
            <a:endParaRPr sz="2200" dirty="0">
              <a:latin typeface="Arial"/>
              <a:cs typeface="Arial"/>
            </a:endParaRPr>
          </a:p>
          <a:p>
            <a:pPr marL="212725" indent="-20002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545"/>
              <a:buFont typeface="Wingdings"/>
              <a:buChar char=""/>
              <a:tabLst>
                <a:tab pos="213360" algn="l"/>
              </a:tabLst>
            </a:pPr>
            <a:r>
              <a:rPr sz="2200" spc="-5" dirty="0">
                <a:latin typeface="Arial"/>
                <a:cs typeface="Arial"/>
              </a:rPr>
              <a:t>Agranulocytes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5647" y="1908048"/>
            <a:ext cx="3032759" cy="3396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5672" y="315468"/>
            <a:ext cx="2973324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0472" y="999744"/>
            <a:ext cx="2363724" cy="89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5316" y="1034796"/>
            <a:ext cx="2020824" cy="466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412678"/>
            <a:ext cx="3276600" cy="9342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4000" b="0" u="heavy" spc="-150" dirty="0">
                <a:uFill>
                  <a:solidFill>
                    <a:srgbClr val="562213"/>
                  </a:solidFill>
                </a:uFill>
                <a:latin typeface="Times New Roman"/>
                <a:cs typeface="Times New Roman"/>
              </a:rPr>
              <a:t>NEUTROPHIL</a:t>
            </a:r>
            <a:endParaRPr sz="4000" spc="-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600" b="0" spc="-10" dirty="0">
                <a:latin typeface="Arial"/>
                <a:cs typeface="Arial"/>
              </a:rPr>
              <a:t>(GRANULOCYTE)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9847" y="2060447"/>
            <a:ext cx="3602735" cy="38039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09871" y="179323"/>
            <a:ext cx="22580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Characteristic</a:t>
            </a:r>
            <a:r>
              <a:rPr sz="1500" spc="27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Functions:-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9871" y="407303"/>
            <a:ext cx="3898900" cy="86486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500" spc="-5" dirty="0">
                <a:latin typeface="Georgia"/>
                <a:cs typeface="Georgia"/>
              </a:rPr>
              <a:t>Primary defense </a:t>
            </a:r>
            <a:r>
              <a:rPr sz="1500" dirty="0">
                <a:latin typeface="Georgia"/>
                <a:cs typeface="Georgia"/>
              </a:rPr>
              <a:t>against </a:t>
            </a:r>
            <a:r>
              <a:rPr sz="1500" spc="-5" dirty="0">
                <a:latin typeface="Georgia"/>
                <a:cs typeface="Georgia"/>
              </a:rPr>
              <a:t>bacterial</a:t>
            </a:r>
            <a:r>
              <a:rPr sz="1500" spc="-6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infection</a:t>
            </a:r>
            <a:endParaRPr sz="1500">
              <a:latin typeface="Georgia"/>
              <a:cs typeface="Georgia"/>
            </a:endParaRPr>
          </a:p>
          <a:p>
            <a:pPr marL="570230" marR="1244600" lvl="1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500" spc="-5" dirty="0">
                <a:latin typeface="Georgia"/>
                <a:cs typeface="Georgia"/>
              </a:rPr>
              <a:t>Phagocytizes </a:t>
            </a:r>
            <a:r>
              <a:rPr sz="1500" dirty="0">
                <a:latin typeface="Georgia"/>
                <a:cs typeface="Georgia"/>
              </a:rPr>
              <a:t>and</a:t>
            </a:r>
            <a:r>
              <a:rPr sz="1500" spc="-6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digests  microorganisms.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pc="-5" dirty="0"/>
              <a:t>Morphology on Blood</a:t>
            </a:r>
            <a:r>
              <a:rPr spc="15" dirty="0"/>
              <a:t> </a:t>
            </a:r>
            <a:r>
              <a:rPr spc="-5" dirty="0"/>
              <a:t>Smear:</a:t>
            </a:r>
          </a:p>
          <a:p>
            <a:pPr marL="33274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pc="-5" dirty="0">
                <a:solidFill>
                  <a:srgbClr val="000000"/>
                </a:solidFill>
              </a:rPr>
              <a:t>Granulocyte with neutral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staining.</a:t>
            </a:r>
          </a:p>
          <a:p>
            <a:pPr marL="33274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pc="-5" dirty="0">
                <a:solidFill>
                  <a:srgbClr val="000000"/>
                </a:solidFill>
              </a:rPr>
              <a:t>Nucleus with </a:t>
            </a:r>
            <a:r>
              <a:rPr dirty="0">
                <a:solidFill>
                  <a:srgbClr val="000000"/>
                </a:solidFill>
              </a:rPr>
              <a:t>3 </a:t>
            </a:r>
            <a:r>
              <a:rPr spc="-5" dirty="0">
                <a:solidFill>
                  <a:srgbClr val="000000"/>
                </a:solidFill>
              </a:rPr>
              <a:t>to </a:t>
            </a:r>
            <a:r>
              <a:rPr dirty="0">
                <a:solidFill>
                  <a:srgbClr val="000000"/>
                </a:solidFill>
              </a:rPr>
              <a:t>5 </a:t>
            </a:r>
            <a:r>
              <a:rPr spc="-5" dirty="0">
                <a:solidFill>
                  <a:srgbClr val="000000"/>
                </a:solidFill>
              </a:rPr>
              <a:t>lobes connected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by</a:t>
            </a:r>
          </a:p>
          <a:p>
            <a:pPr marR="1365250" algn="ctr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</a:rPr>
              <a:t>thin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chromatin,</a:t>
            </a:r>
          </a:p>
          <a:p>
            <a:pPr marL="332740" marR="755015">
              <a:lnSpc>
                <a:spcPct val="133300"/>
              </a:lnSpc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pc="-5" dirty="0">
                <a:solidFill>
                  <a:srgbClr val="000000"/>
                </a:solidFill>
              </a:rPr>
              <a:t>Cytoplasm with </a:t>
            </a:r>
            <a:r>
              <a:rPr dirty="0">
                <a:solidFill>
                  <a:srgbClr val="000000"/>
                </a:solidFill>
              </a:rPr>
              <a:t>fine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granules. </a:t>
            </a:r>
            <a:r>
              <a:rPr dirty="0"/>
              <a:t> </a:t>
            </a:r>
            <a:r>
              <a:rPr spc="-5" dirty="0"/>
              <a:t>Average diameter </a:t>
            </a:r>
            <a:r>
              <a:rPr b="1" dirty="0">
                <a:solidFill>
                  <a:srgbClr val="000000"/>
                </a:solidFill>
                <a:latin typeface="Georgia"/>
                <a:cs typeface="Georgia"/>
              </a:rPr>
              <a:t>: </a:t>
            </a:r>
            <a:r>
              <a:rPr dirty="0">
                <a:solidFill>
                  <a:srgbClr val="000000"/>
                </a:solidFill>
              </a:rPr>
              <a:t>12-15 </a:t>
            </a:r>
            <a:r>
              <a:rPr spc="-5" dirty="0">
                <a:solidFill>
                  <a:srgbClr val="000000"/>
                </a:solidFill>
              </a:rPr>
              <a:t>µm. </a:t>
            </a:r>
            <a:r>
              <a:rPr spc="-5" dirty="0"/>
              <a:t> </a:t>
            </a:r>
            <a:r>
              <a:rPr spc="-5" dirty="0">
                <a:solidFill>
                  <a:srgbClr val="FF0000"/>
                </a:solidFill>
              </a:rPr>
              <a:t>Normal range: 45-75%.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pc="-5" dirty="0"/>
              <a:t>Increased: </a:t>
            </a:r>
            <a:r>
              <a:rPr dirty="0">
                <a:solidFill>
                  <a:srgbClr val="000000"/>
                </a:solidFill>
              </a:rPr>
              <a:t>-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neutrophilia.</a:t>
            </a:r>
          </a:p>
          <a:p>
            <a:pPr marL="12700" marR="837565">
              <a:lnSpc>
                <a:spcPct val="133300"/>
              </a:lnSpc>
              <a:spcBef>
                <a:spcPts val="5"/>
              </a:spcBef>
            </a:pPr>
            <a:r>
              <a:rPr spc="-5" dirty="0">
                <a:solidFill>
                  <a:srgbClr val="000000"/>
                </a:solidFill>
              </a:rPr>
              <a:t>Cause: pyogenic bacterial infection.  </a:t>
            </a:r>
            <a:r>
              <a:rPr spc="-5" dirty="0"/>
              <a:t>Decreased:</a:t>
            </a:r>
            <a:r>
              <a:rPr spc="-5" dirty="0">
                <a:solidFill>
                  <a:srgbClr val="000000"/>
                </a:solidFill>
              </a:rPr>
              <a:t>- neutropenia.</a:t>
            </a: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</a:pPr>
            <a:r>
              <a:rPr spc="-5" dirty="0">
                <a:solidFill>
                  <a:srgbClr val="000000"/>
                </a:solidFill>
              </a:rPr>
              <a:t>Cause: Vitamin </a:t>
            </a:r>
            <a:r>
              <a:rPr dirty="0">
                <a:solidFill>
                  <a:srgbClr val="000000"/>
                </a:solidFill>
              </a:rPr>
              <a:t>B12 &amp; </a:t>
            </a:r>
            <a:r>
              <a:rPr spc="-5" dirty="0">
                <a:solidFill>
                  <a:srgbClr val="000000"/>
                </a:solidFill>
              </a:rPr>
              <a:t>folate deficiency, blood  cancer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etc..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233172"/>
            <a:ext cx="2796540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1996" y="917447"/>
            <a:ext cx="2186940" cy="86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800" y="377698"/>
            <a:ext cx="3352800" cy="9175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50" dirty="0">
                <a:uFill>
                  <a:solidFill>
                    <a:srgbClr val="562213"/>
                  </a:solidFill>
                </a:uFill>
                <a:latin typeface="Times New Roman"/>
                <a:cs typeface="Times New Roman"/>
              </a:rPr>
              <a:t>EOSINOPHIL</a:t>
            </a:r>
            <a:endParaRPr sz="4000" spc="-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b="0" i="1" u="heavy" spc="-5" dirty="0"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(GRANULOCYTE)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68552" y="935736"/>
            <a:ext cx="2208276" cy="522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2247" y="2212848"/>
            <a:ext cx="3118104" cy="2921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86071" y="484378"/>
            <a:ext cx="3733165" cy="90242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Characteristic</a:t>
            </a:r>
            <a:r>
              <a:rPr sz="1500" spc="-4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Functions:</a:t>
            </a:r>
            <a:endParaRPr sz="1500" dirty="0">
              <a:latin typeface="Georgia"/>
              <a:cs typeface="Georgia"/>
            </a:endParaRPr>
          </a:p>
          <a:p>
            <a:pPr marL="12700" marR="5080" indent="45720">
              <a:lnSpc>
                <a:spcPct val="133300"/>
              </a:lnSpc>
            </a:pP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Response to Allergic </a:t>
            </a: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and Parasitic </a:t>
            </a: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Infection  </a:t>
            </a: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Morphology on Blood</a:t>
            </a:r>
            <a:r>
              <a:rPr sz="1500" spc="1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Smear: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6071" y="1474978"/>
            <a:ext cx="3891915" cy="3928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0230" marR="41910" indent="-237490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600" spc="-5" dirty="0">
                <a:latin typeface="Georgia"/>
                <a:cs typeface="Georgia"/>
              </a:rPr>
              <a:t>Granular </a:t>
            </a:r>
            <a:r>
              <a:rPr sz="1600" spc="-10" dirty="0">
                <a:latin typeface="Georgia"/>
                <a:cs typeface="Georgia"/>
              </a:rPr>
              <a:t>leukocytes with </a:t>
            </a:r>
            <a:r>
              <a:rPr sz="1600" spc="-5" dirty="0">
                <a:latin typeface="Georgia"/>
                <a:cs typeface="Georgia"/>
              </a:rPr>
              <a:t>a nucleus  </a:t>
            </a:r>
            <a:r>
              <a:rPr sz="1600" spc="-10" dirty="0">
                <a:latin typeface="Georgia"/>
                <a:cs typeface="Georgia"/>
              </a:rPr>
              <a:t>that </a:t>
            </a:r>
            <a:r>
              <a:rPr sz="1600" spc="-5" dirty="0">
                <a:latin typeface="Georgia"/>
                <a:cs typeface="Georgia"/>
              </a:rPr>
              <a:t>usually has </a:t>
            </a:r>
            <a:r>
              <a:rPr sz="1600" spc="-10" dirty="0">
                <a:latin typeface="Georgia"/>
                <a:cs typeface="Georgia"/>
              </a:rPr>
              <a:t>two lobes connected  by </a:t>
            </a:r>
            <a:r>
              <a:rPr sz="1600" spc="-5" dirty="0">
                <a:latin typeface="Georgia"/>
                <a:cs typeface="Georgia"/>
              </a:rPr>
              <a:t>a slender </a:t>
            </a:r>
            <a:r>
              <a:rPr sz="1600" spc="-10" dirty="0">
                <a:latin typeface="Georgia"/>
                <a:cs typeface="Georgia"/>
              </a:rPr>
              <a:t>thread </a:t>
            </a:r>
            <a:r>
              <a:rPr sz="1600" spc="-5" dirty="0">
                <a:latin typeface="Georgia"/>
                <a:cs typeface="Georgia"/>
              </a:rPr>
              <a:t>of</a:t>
            </a:r>
            <a:r>
              <a:rPr sz="1600" spc="9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chromatin.</a:t>
            </a:r>
            <a:endParaRPr sz="1600" dirty="0">
              <a:latin typeface="Georgia"/>
              <a:cs typeface="Georgia"/>
            </a:endParaRPr>
          </a:p>
          <a:p>
            <a:pPr marL="570230" marR="10160" indent="-237490" algn="just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Font typeface="Verdana"/>
              <a:buChar char="◦"/>
              <a:tabLst>
                <a:tab pos="619760" algn="l"/>
              </a:tabLst>
            </a:pPr>
            <a:r>
              <a:rPr sz="1600" spc="-10" dirty="0">
                <a:latin typeface="Georgia"/>
                <a:cs typeface="Georgia"/>
              </a:rPr>
              <a:t>cytoplasm </a:t>
            </a:r>
            <a:r>
              <a:rPr sz="1600" spc="-5" dirty="0">
                <a:latin typeface="Georgia"/>
                <a:cs typeface="Georgia"/>
              </a:rPr>
              <a:t>containing </a:t>
            </a:r>
            <a:r>
              <a:rPr sz="1600" spc="-10" dirty="0">
                <a:latin typeface="Georgia"/>
                <a:cs typeface="Georgia"/>
              </a:rPr>
              <a:t>coarse, </a:t>
            </a:r>
            <a:r>
              <a:rPr sz="1600" spc="-5" dirty="0">
                <a:latin typeface="Georgia"/>
                <a:cs typeface="Georgia"/>
              </a:rPr>
              <a:t>round  granules </a:t>
            </a:r>
            <a:r>
              <a:rPr sz="1600" spc="-10" dirty="0">
                <a:latin typeface="Georgia"/>
                <a:cs typeface="Georgia"/>
              </a:rPr>
              <a:t>that are </a:t>
            </a:r>
            <a:r>
              <a:rPr sz="1600" spc="-5" dirty="0">
                <a:latin typeface="Georgia"/>
                <a:cs typeface="Georgia"/>
              </a:rPr>
              <a:t>uniform in size and  </a:t>
            </a:r>
            <a:r>
              <a:rPr sz="1600" spc="-10" dirty="0">
                <a:latin typeface="Georgia"/>
                <a:cs typeface="Georgia"/>
              </a:rPr>
              <a:t>stainable by</a:t>
            </a:r>
            <a:r>
              <a:rPr sz="1600" spc="7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eosin.</a:t>
            </a:r>
            <a:endParaRPr sz="1600" dirty="0">
              <a:latin typeface="Georgia"/>
              <a:cs typeface="Georgia"/>
            </a:endParaRPr>
          </a:p>
          <a:p>
            <a:pPr marL="12700" marR="1525905">
              <a:lnSpc>
                <a:spcPct val="133300"/>
              </a:lnSpc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Average diameter: </a:t>
            </a:r>
            <a:r>
              <a:rPr sz="1500" dirty="0">
                <a:latin typeface="Georgia"/>
                <a:cs typeface="Georgia"/>
              </a:rPr>
              <a:t>12-17 </a:t>
            </a:r>
            <a:r>
              <a:rPr sz="1500" spc="-5" dirty="0">
                <a:latin typeface="Georgia"/>
                <a:cs typeface="Georgia"/>
              </a:rPr>
              <a:t>µm  </a:t>
            </a: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Normal Range: </a:t>
            </a: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2 -</a:t>
            </a:r>
            <a:r>
              <a:rPr sz="15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6%.</a:t>
            </a: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Increased</a:t>
            </a:r>
            <a:r>
              <a:rPr sz="1500" spc="-5" dirty="0">
                <a:latin typeface="Georgia"/>
                <a:cs typeface="Georgia"/>
              </a:rPr>
              <a:t>: </a:t>
            </a:r>
            <a:r>
              <a:rPr sz="1500" dirty="0">
                <a:latin typeface="Georgia"/>
                <a:cs typeface="Georgia"/>
              </a:rPr>
              <a:t>.</a:t>
            </a:r>
            <a:r>
              <a:rPr sz="1500" spc="-5" dirty="0">
                <a:latin typeface="Georgia"/>
                <a:cs typeface="Georgia"/>
              </a:rPr>
              <a:t> eosinophilia.</a:t>
            </a:r>
            <a:endParaRPr sz="1500" dirty="0">
              <a:latin typeface="Georgia"/>
              <a:cs typeface="Georgia"/>
            </a:endParaRPr>
          </a:p>
          <a:p>
            <a:pPr marL="334010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latin typeface="Georgia"/>
                <a:cs typeface="Georgia"/>
              </a:rPr>
              <a:t>Cause: asthama, hypersensitivity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reaction.</a:t>
            </a:r>
            <a:endParaRPr sz="15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Decreased </a:t>
            </a:r>
            <a:r>
              <a:rPr sz="1500" dirty="0">
                <a:latin typeface="Georgia"/>
                <a:cs typeface="Georgia"/>
              </a:rPr>
              <a:t>: </a:t>
            </a:r>
            <a:r>
              <a:rPr sz="1500" spc="-5" dirty="0">
                <a:latin typeface="Georgia"/>
                <a:cs typeface="Georgia"/>
              </a:rPr>
              <a:t>eosinopenia.</a:t>
            </a:r>
            <a:endParaRPr sz="1500" dirty="0">
              <a:latin typeface="Georgia"/>
              <a:cs typeface="Georgia"/>
            </a:endParaRPr>
          </a:p>
          <a:p>
            <a:pPr marL="295910" marR="817880" indent="38100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latin typeface="Georgia"/>
                <a:cs typeface="Georgia"/>
              </a:rPr>
              <a:t>Cause: alcohol intoxication, </a:t>
            </a:r>
            <a:r>
              <a:rPr sz="1500" spc="-10" dirty="0">
                <a:latin typeface="Georgia"/>
                <a:cs typeface="Georgia"/>
              </a:rPr>
              <a:t>over  </a:t>
            </a:r>
            <a:r>
              <a:rPr sz="1500" spc="-5" dirty="0">
                <a:latin typeface="Georgia"/>
                <a:cs typeface="Georgia"/>
              </a:rPr>
              <a:t>production of steroids </a:t>
            </a:r>
            <a:r>
              <a:rPr sz="1500" dirty="0">
                <a:latin typeface="Georgia"/>
                <a:cs typeface="Georgia"/>
              </a:rPr>
              <a:t>in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spc="-10" dirty="0">
                <a:latin typeface="Georgia"/>
                <a:cs typeface="Georgia"/>
              </a:rPr>
              <a:t>body</a:t>
            </a:r>
            <a:endParaRPr sz="1500" dirty="0">
              <a:latin typeface="Georgia"/>
              <a:cs typeface="Georgia"/>
            </a:endParaRPr>
          </a:p>
          <a:p>
            <a:pPr marL="334010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latin typeface="Georgia"/>
                <a:cs typeface="Georgia"/>
              </a:rPr>
              <a:t>(Cortisols).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233172"/>
            <a:ext cx="2409443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1996" y="917447"/>
            <a:ext cx="1799843" cy="86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8552" y="935736"/>
            <a:ext cx="2208276" cy="522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377698"/>
            <a:ext cx="2895600" cy="9175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50" dirty="0">
                <a:uFill>
                  <a:solidFill>
                    <a:srgbClr val="562213"/>
                  </a:solidFill>
                </a:uFill>
                <a:latin typeface="Times New Roman"/>
                <a:cs typeface="Times New Roman"/>
              </a:rPr>
              <a:t>BASOPHIL</a:t>
            </a:r>
            <a:endParaRPr sz="4000" spc="-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b="0" i="1" spc="-5" dirty="0">
                <a:latin typeface="Arial"/>
                <a:cs typeface="Arial"/>
              </a:rPr>
              <a:t>(GRANULOCYTE)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6047" y="1908048"/>
            <a:ext cx="3034283" cy="30342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38471" y="255523"/>
            <a:ext cx="2287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6F2F9F"/>
                </a:solidFill>
                <a:latin typeface="Georgia"/>
                <a:cs typeface="Georgia"/>
              </a:rPr>
              <a:t>Characteristic Functions</a:t>
            </a:r>
            <a:r>
              <a:rPr sz="1600" spc="-5" dirty="0">
                <a:latin typeface="Georgia"/>
                <a:cs typeface="Georgia"/>
              </a:rPr>
              <a:t>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8471" y="575817"/>
            <a:ext cx="3620770" cy="833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  <a:tabLst>
                <a:tab pos="295910" algn="l"/>
              </a:tabLst>
            </a:pPr>
            <a:r>
              <a:rPr sz="1250" spc="-30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Play a 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role </a:t>
            </a: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in parasitic 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infections </a:t>
            </a: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and  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allergies.</a:t>
            </a:r>
            <a:endParaRPr sz="16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6F2F9F"/>
                </a:solidFill>
                <a:latin typeface="Georgia"/>
                <a:cs typeface="Georgia"/>
              </a:rPr>
              <a:t>Morphology on Blood</a:t>
            </a:r>
            <a:r>
              <a:rPr sz="1600" spc="5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6F2F9F"/>
                </a:solidFill>
                <a:latin typeface="Georgia"/>
                <a:cs typeface="Georgia"/>
              </a:rPr>
              <a:t>Smear: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8471" y="1459737"/>
            <a:ext cx="3694429" cy="3485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81915" indent="-283210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8125"/>
              <a:buFont typeface="Courier New"/>
              <a:buChar char="o"/>
              <a:tabLst>
                <a:tab pos="344805" algn="l"/>
                <a:tab pos="345440" algn="l"/>
              </a:tabLst>
            </a:pPr>
            <a:r>
              <a:rPr sz="1600" spc="-5" dirty="0">
                <a:latin typeface="Georgia"/>
                <a:cs typeface="Georgia"/>
              </a:rPr>
              <a:t>contain </a:t>
            </a:r>
            <a:r>
              <a:rPr sz="1600" spc="-10" dirty="0">
                <a:latin typeface="Georgia"/>
                <a:cs typeface="Georgia"/>
              </a:rPr>
              <a:t>large cytoplasmic granules  which obscure the cell </a:t>
            </a:r>
            <a:r>
              <a:rPr sz="1600" spc="-5" dirty="0">
                <a:latin typeface="Georgia"/>
                <a:cs typeface="Georgia"/>
              </a:rPr>
              <a:t>nucleus under  </a:t>
            </a:r>
            <a:r>
              <a:rPr sz="1600" spc="-10" dirty="0">
                <a:latin typeface="Georgia"/>
                <a:cs typeface="Georgia"/>
              </a:rPr>
              <a:t>the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microscope.</a:t>
            </a:r>
            <a:endParaRPr sz="1600" dirty="0">
              <a:latin typeface="Georgia"/>
              <a:cs typeface="Georgia"/>
            </a:endParaRPr>
          </a:p>
          <a:p>
            <a:pPr marL="295910" marR="5080" indent="-283210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8125"/>
              <a:buFont typeface="Courier New"/>
              <a:buChar char="o"/>
              <a:tabLst>
                <a:tab pos="295910" algn="l"/>
                <a:tab pos="296545" algn="l"/>
              </a:tabLst>
            </a:pPr>
            <a:r>
              <a:rPr sz="1600" spc="-10" dirty="0">
                <a:latin typeface="Georgia"/>
                <a:cs typeface="Georgia"/>
              </a:rPr>
              <a:t>when </a:t>
            </a:r>
            <a:r>
              <a:rPr sz="1600" spc="-5" dirty="0">
                <a:latin typeface="Georgia"/>
                <a:cs typeface="Georgia"/>
              </a:rPr>
              <a:t>unstained, </a:t>
            </a:r>
            <a:r>
              <a:rPr sz="1600" spc="-10" dirty="0">
                <a:latin typeface="Georgia"/>
                <a:cs typeface="Georgia"/>
              </a:rPr>
              <a:t>the </a:t>
            </a:r>
            <a:r>
              <a:rPr sz="1600" spc="-5" dirty="0">
                <a:latin typeface="Georgia"/>
                <a:cs typeface="Georgia"/>
              </a:rPr>
              <a:t>nucleus is </a:t>
            </a:r>
            <a:r>
              <a:rPr sz="1600" spc="-10" dirty="0">
                <a:latin typeface="Georgia"/>
                <a:cs typeface="Georgia"/>
              </a:rPr>
              <a:t>visible  </a:t>
            </a:r>
            <a:r>
              <a:rPr sz="1600" spc="-5" dirty="0">
                <a:latin typeface="Georgia"/>
                <a:cs typeface="Georgia"/>
              </a:rPr>
              <a:t>and it usually has 2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lobes.</a:t>
            </a:r>
            <a:endParaRPr sz="1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spc="-5" dirty="0">
                <a:solidFill>
                  <a:srgbClr val="6F2F9F"/>
                </a:solidFill>
                <a:latin typeface="Georgia"/>
                <a:cs typeface="Georgia"/>
              </a:rPr>
              <a:t>Average </a:t>
            </a:r>
            <a:r>
              <a:rPr sz="1600" spc="-10" dirty="0">
                <a:solidFill>
                  <a:srgbClr val="6F2F9F"/>
                </a:solidFill>
                <a:latin typeface="Georgia"/>
                <a:cs typeface="Georgia"/>
              </a:rPr>
              <a:t>diameter: </a:t>
            </a:r>
            <a:r>
              <a:rPr sz="1600" spc="-5" dirty="0">
                <a:latin typeface="Georgia"/>
                <a:cs typeface="Georgia"/>
              </a:rPr>
              <a:t>10 – 14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µm.</a:t>
            </a:r>
            <a:endParaRPr sz="16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Normal 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range: </a:t>
            </a: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0 – 1</a:t>
            </a:r>
            <a:r>
              <a:rPr sz="1600" spc="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%.</a:t>
            </a:r>
            <a:endParaRPr sz="16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spc="-5" dirty="0">
                <a:solidFill>
                  <a:srgbClr val="6F2F9F"/>
                </a:solidFill>
                <a:latin typeface="Georgia"/>
                <a:cs typeface="Georgia"/>
              </a:rPr>
              <a:t>Increased:</a:t>
            </a:r>
            <a:r>
              <a:rPr sz="1600" spc="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basophilia.</a:t>
            </a:r>
            <a:endParaRPr sz="1600" dirty="0">
              <a:latin typeface="Georgia"/>
              <a:cs typeface="Georgia"/>
            </a:endParaRPr>
          </a:p>
          <a:p>
            <a:pPr marL="12700" marR="646430">
              <a:lnSpc>
                <a:spcPct val="131200"/>
              </a:lnSpc>
            </a:pPr>
            <a:r>
              <a:rPr sz="1600" spc="-5" dirty="0">
                <a:latin typeface="Georgia"/>
                <a:cs typeface="Georgia"/>
              </a:rPr>
              <a:t>Cause: chronic myeloid leukemia.  </a:t>
            </a:r>
            <a:r>
              <a:rPr sz="1600" spc="-10" dirty="0">
                <a:solidFill>
                  <a:srgbClr val="6F2F9F"/>
                </a:solidFill>
                <a:latin typeface="Georgia"/>
                <a:cs typeface="Georgia"/>
              </a:rPr>
              <a:t>Decreased:</a:t>
            </a:r>
            <a:r>
              <a:rPr sz="1600" spc="-10" dirty="0">
                <a:latin typeface="Georgia"/>
                <a:cs typeface="Georgia"/>
              </a:rPr>
              <a:t>- </a:t>
            </a:r>
            <a:r>
              <a:rPr sz="1600" spc="-5" dirty="0">
                <a:solidFill>
                  <a:srgbClr val="6F2F9F"/>
                </a:solidFill>
                <a:latin typeface="Georgia"/>
                <a:cs typeface="Georgia"/>
              </a:rPr>
              <a:t>:</a:t>
            </a:r>
            <a:r>
              <a:rPr sz="1600" spc="4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basopenia.</a:t>
            </a:r>
            <a:endParaRPr sz="1600" dirty="0">
              <a:latin typeface="Georgia"/>
              <a:cs typeface="Georgia"/>
            </a:endParaRPr>
          </a:p>
          <a:p>
            <a:pPr marL="295910" marR="370205" indent="-283845">
              <a:lnSpc>
                <a:spcPct val="100000"/>
              </a:lnSpc>
              <a:spcBef>
                <a:spcPts val="600"/>
              </a:spcBef>
            </a:pPr>
            <a:r>
              <a:rPr sz="1600" spc="-10" dirty="0">
                <a:solidFill>
                  <a:srgbClr val="6F2F9F"/>
                </a:solidFill>
                <a:latin typeface="Georgia"/>
                <a:cs typeface="Georgia"/>
              </a:rPr>
              <a:t>Causes: </a:t>
            </a:r>
            <a:r>
              <a:rPr sz="1600" spc="-5" dirty="0">
                <a:latin typeface="Arial"/>
                <a:cs typeface="Arial"/>
              </a:rPr>
              <a:t>Hyperthyroidism, </a:t>
            </a:r>
            <a:r>
              <a:rPr sz="1600" spc="-20" dirty="0">
                <a:latin typeface="Arial"/>
                <a:cs typeface="Arial"/>
              </a:rPr>
              <a:t>pregnancy,  </a:t>
            </a:r>
            <a:r>
              <a:rPr sz="1600" spc="-5" dirty="0">
                <a:latin typeface="Arial"/>
                <a:cs typeface="Arial"/>
              </a:rPr>
              <a:t>irradiation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etc..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370331"/>
            <a:ext cx="2688336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9200" y="514858"/>
            <a:ext cx="2819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50" dirty="0">
                <a:solidFill>
                  <a:srgbClr val="562213"/>
                </a:solidFill>
                <a:uFill>
                  <a:solidFill>
                    <a:srgbClr val="562213"/>
                  </a:solidFill>
                </a:uFill>
                <a:latin typeface="Times New Roman"/>
                <a:cs typeface="Times New Roman"/>
              </a:rPr>
              <a:t>MONOCYTE</a:t>
            </a:r>
            <a:endParaRPr sz="4000" spc="-1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1996" y="1054608"/>
            <a:ext cx="2078736" cy="86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7844" y="1984248"/>
            <a:ext cx="3221735" cy="31181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62271" y="179323"/>
            <a:ext cx="21450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Characteristic</a:t>
            </a:r>
            <a:r>
              <a:rPr sz="1500" spc="-5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Functions: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62271" y="483819"/>
            <a:ext cx="329882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sz="1200" b="0" spc="-31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1500" b="0" spc="-5" dirty="0">
                <a:solidFill>
                  <a:srgbClr val="000000"/>
                </a:solidFill>
                <a:latin typeface="Georgia"/>
                <a:cs typeface="Georgia"/>
              </a:rPr>
              <a:t>Phagocytizes dead or damaged</a:t>
            </a:r>
            <a:r>
              <a:rPr sz="1500" b="0" spc="-6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500" b="0" spc="-5" dirty="0">
                <a:solidFill>
                  <a:srgbClr val="000000"/>
                </a:solidFill>
                <a:latin typeface="Georgia"/>
                <a:cs typeface="Georgia"/>
              </a:rPr>
              <a:t>cells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2271" y="789178"/>
            <a:ext cx="3641725" cy="452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0230" marR="363220" indent="-237490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Monocytes move into tissue </a:t>
            </a: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and  </a:t>
            </a: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become Macrophages</a:t>
            </a:r>
            <a:endParaRPr sz="15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570230" marR="207645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Macrophages directly perform the  phagocytosis</a:t>
            </a:r>
            <a:endParaRPr sz="1500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Morphology on Blood</a:t>
            </a:r>
            <a:r>
              <a:rPr sz="1500" spc="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6F2F9F"/>
                </a:solidFill>
                <a:latin typeface="Georgia"/>
                <a:cs typeface="Georgia"/>
              </a:rPr>
              <a:t>smear:</a:t>
            </a:r>
            <a:endParaRPr sz="1500" dirty="0">
              <a:latin typeface="Georgia"/>
              <a:cs typeface="Georgia"/>
            </a:endParaRPr>
          </a:p>
          <a:p>
            <a:pPr marL="570230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500" spc="-5" dirty="0">
                <a:latin typeface="Georgia"/>
                <a:cs typeface="Georgia"/>
              </a:rPr>
              <a:t>Mononuclear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Leukocyte</a:t>
            </a:r>
            <a:endParaRPr sz="1500" dirty="0">
              <a:latin typeface="Georgia"/>
              <a:cs typeface="Georgia"/>
            </a:endParaRPr>
          </a:p>
          <a:p>
            <a:pPr marL="570230" indent="-23749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500" spc="-5" dirty="0">
                <a:latin typeface="Georgia"/>
                <a:cs typeface="Georgia"/>
              </a:rPr>
              <a:t>Slightly larger than </a:t>
            </a:r>
            <a:r>
              <a:rPr sz="1500" dirty="0">
                <a:latin typeface="Georgia"/>
                <a:cs typeface="Georgia"/>
              </a:rPr>
              <a:t>a</a:t>
            </a:r>
            <a:r>
              <a:rPr sz="1500" spc="-7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Lymphocyte</a:t>
            </a:r>
            <a:endParaRPr sz="1500" dirty="0">
              <a:latin typeface="Georgia"/>
              <a:cs typeface="Georgia"/>
            </a:endParaRPr>
          </a:p>
          <a:p>
            <a:pPr marL="12700" marR="1076325" indent="320040">
              <a:lnSpc>
                <a:spcPct val="133300"/>
              </a:lnSpc>
              <a:buClr>
                <a:srgbClr val="3891A7"/>
              </a:buClr>
              <a:buFont typeface="Verdana"/>
              <a:buChar char="◦"/>
              <a:tabLst>
                <a:tab pos="570230" algn="l"/>
                <a:tab pos="570865" algn="l"/>
              </a:tabLst>
            </a:pPr>
            <a:r>
              <a:rPr sz="1500" spc="-5" dirty="0">
                <a:latin typeface="Georgia"/>
                <a:cs typeface="Georgia"/>
              </a:rPr>
              <a:t>Kidney shaped nucleus </a:t>
            </a: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 Average </a:t>
            </a:r>
            <a:r>
              <a:rPr sz="1500" dirty="0">
                <a:solidFill>
                  <a:srgbClr val="6F2F9F"/>
                </a:solidFill>
                <a:latin typeface="Georgia"/>
                <a:cs typeface="Georgia"/>
              </a:rPr>
              <a:t>diameter: </a:t>
            </a:r>
            <a:r>
              <a:rPr sz="1500" dirty="0">
                <a:latin typeface="Georgia"/>
                <a:cs typeface="Georgia"/>
              </a:rPr>
              <a:t>10 - 30</a:t>
            </a:r>
            <a:r>
              <a:rPr sz="1500" spc="-8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µm.</a:t>
            </a:r>
            <a:endParaRPr sz="1500" dirty="0">
              <a:latin typeface="Georgia"/>
              <a:cs typeface="Georgia"/>
            </a:endParaRPr>
          </a:p>
          <a:p>
            <a:pPr marL="12700" marR="37465">
              <a:lnSpc>
                <a:spcPts val="2400"/>
              </a:lnSpc>
              <a:spcBef>
                <a:spcPts val="180"/>
              </a:spcBef>
            </a:pP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Normal </a:t>
            </a: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Range: 2-8% </a:t>
            </a: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of </a:t>
            </a: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White </a:t>
            </a: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Blood Cells</a:t>
            </a:r>
            <a:r>
              <a:rPr sz="1500" spc="-5" dirty="0">
                <a:latin typeface="Georgia"/>
                <a:cs typeface="Georgia"/>
              </a:rPr>
              <a:t>.  </a:t>
            </a:r>
            <a:r>
              <a:rPr sz="1500" dirty="0">
                <a:solidFill>
                  <a:srgbClr val="6F2F9F"/>
                </a:solidFill>
                <a:latin typeface="Georgia"/>
                <a:cs typeface="Georgia"/>
              </a:rPr>
              <a:t>Increased :</a:t>
            </a:r>
            <a:r>
              <a:rPr sz="1500" spc="-2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Monocytosis</a:t>
            </a:r>
            <a:endParaRPr sz="1500" dirty="0">
              <a:latin typeface="Georgia"/>
              <a:cs typeface="Georgia"/>
            </a:endParaRPr>
          </a:p>
          <a:p>
            <a:pPr marL="570230" marR="5080" indent="-238125">
              <a:lnSpc>
                <a:spcPct val="100000"/>
              </a:lnSpc>
              <a:spcBef>
                <a:spcPts val="425"/>
              </a:spcBef>
            </a:pPr>
            <a:r>
              <a:rPr sz="1500" spc="-5" dirty="0">
                <a:latin typeface="Georgia"/>
                <a:cs typeface="Georgia"/>
              </a:rPr>
              <a:t>Cause: tuberculosis, </a:t>
            </a:r>
            <a:r>
              <a:rPr sz="1500" dirty="0">
                <a:latin typeface="Georgia"/>
                <a:cs typeface="Georgia"/>
              </a:rPr>
              <a:t>malaria, </a:t>
            </a:r>
            <a:r>
              <a:rPr sz="1500" spc="-5" dirty="0">
                <a:latin typeface="Georgia"/>
                <a:cs typeface="Georgia"/>
              </a:rPr>
              <a:t>typhoid </a:t>
            </a:r>
            <a:r>
              <a:rPr sz="1500" dirty="0">
                <a:latin typeface="Georgia"/>
                <a:cs typeface="Georgia"/>
              </a:rPr>
              <a:t>&amp;  </a:t>
            </a:r>
            <a:r>
              <a:rPr sz="1500" spc="-5" dirty="0">
                <a:latin typeface="Georgia"/>
                <a:cs typeface="Georgia"/>
              </a:rPr>
              <a:t>Kala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azar.</a:t>
            </a:r>
            <a:endParaRPr sz="15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Decreased:</a:t>
            </a:r>
            <a:r>
              <a:rPr sz="1500" spc="35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Monocytopenia</a:t>
            </a:r>
            <a:endParaRPr sz="15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latin typeface="Georgia"/>
                <a:cs typeface="Georgia"/>
              </a:rPr>
              <a:t>Cause: </a:t>
            </a:r>
            <a:r>
              <a:rPr sz="1500" dirty="0">
                <a:latin typeface="Georgia"/>
                <a:cs typeface="Georgia"/>
              </a:rPr>
              <a:t>Aplastic </a:t>
            </a:r>
            <a:r>
              <a:rPr sz="1500" spc="-5" dirty="0">
                <a:latin typeface="Georgia"/>
                <a:cs typeface="Georgia"/>
              </a:rPr>
              <a:t>anemia,</a:t>
            </a:r>
            <a:r>
              <a:rPr sz="1500" spc="-2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Lymphocytic</a:t>
            </a:r>
            <a:endParaRPr sz="1500" dirty="0">
              <a:latin typeface="Georgia"/>
              <a:cs typeface="Georgia"/>
            </a:endParaRPr>
          </a:p>
          <a:p>
            <a:pPr marL="295910">
              <a:lnSpc>
                <a:spcPct val="100000"/>
              </a:lnSpc>
            </a:pPr>
            <a:r>
              <a:rPr sz="1500" spc="-5" dirty="0">
                <a:latin typeface="Georgia"/>
                <a:cs typeface="Georgia"/>
              </a:rPr>
              <a:t>Anemia,</a:t>
            </a:r>
            <a:r>
              <a:rPr sz="1500" spc="-1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Glucocorticoids.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788" y="403859"/>
            <a:ext cx="3052572" cy="1136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548386"/>
            <a:ext cx="35052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50" dirty="0">
                <a:uFill>
                  <a:solidFill>
                    <a:srgbClr val="562213"/>
                  </a:solidFill>
                </a:uFill>
                <a:latin typeface="Times New Roman"/>
                <a:cs typeface="Times New Roman"/>
              </a:rPr>
              <a:t>LYMPHOCYTE</a:t>
            </a:r>
            <a:endParaRPr sz="4000" spc="-1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5588" y="1088136"/>
            <a:ext cx="2442972" cy="86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62271" y="1017778"/>
            <a:ext cx="3893820" cy="3836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Characteristic</a:t>
            </a:r>
            <a:r>
              <a:rPr sz="1500" spc="32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Functions:</a:t>
            </a:r>
            <a:endParaRPr sz="1500" dirty="0">
              <a:latin typeface="Georgia"/>
              <a:cs typeface="Georgia"/>
            </a:endParaRPr>
          </a:p>
          <a:p>
            <a:pPr marL="12700" marR="76835">
              <a:lnSpc>
                <a:spcPct val="133300"/>
              </a:lnSpc>
            </a:pP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Primary </a:t>
            </a: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source of </a:t>
            </a: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viral </a:t>
            </a: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defense </a:t>
            </a: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and </a:t>
            </a: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Antibody  </a:t>
            </a: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Morphology on Blood Smear</a:t>
            </a:r>
            <a:r>
              <a:rPr sz="1500" spc="3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6F2F9F"/>
                </a:solidFill>
                <a:latin typeface="Georgia"/>
                <a:cs typeface="Georgia"/>
              </a:rPr>
              <a:t>:</a:t>
            </a:r>
            <a:endParaRPr sz="15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500" spc="-5" dirty="0">
                <a:latin typeface="Georgia"/>
                <a:cs typeface="Georgia"/>
              </a:rPr>
              <a:t>Mononuclear</a:t>
            </a:r>
            <a:r>
              <a:rPr sz="1500" spc="-1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Leukocytes</a:t>
            </a:r>
            <a:endParaRPr sz="1500" dirty="0">
              <a:latin typeface="Georgia"/>
              <a:cs typeface="Georgia"/>
            </a:endParaRPr>
          </a:p>
          <a:p>
            <a:pPr marL="12700" marR="570865">
              <a:lnSpc>
                <a:spcPct val="133300"/>
              </a:lnSpc>
              <a:spcBef>
                <a:spcPts val="5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295910" algn="l"/>
                <a:tab pos="296545" algn="l"/>
              </a:tabLst>
            </a:pPr>
            <a:r>
              <a:rPr sz="1500" spc="-5" dirty="0">
                <a:latin typeface="Georgia"/>
                <a:cs typeface="Georgia"/>
              </a:rPr>
              <a:t>Small cells with </a:t>
            </a:r>
            <a:r>
              <a:rPr sz="1500" dirty="0">
                <a:latin typeface="Georgia"/>
                <a:cs typeface="Georgia"/>
              </a:rPr>
              <a:t>minimal</a:t>
            </a:r>
            <a:r>
              <a:rPr sz="1500" spc="-125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cytoplasm. </a:t>
            </a: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 Average </a:t>
            </a:r>
            <a:r>
              <a:rPr sz="1500" dirty="0">
                <a:solidFill>
                  <a:srgbClr val="6F2F9F"/>
                </a:solidFill>
                <a:latin typeface="Georgia"/>
                <a:cs typeface="Georgia"/>
              </a:rPr>
              <a:t>diameter: </a:t>
            </a:r>
            <a:r>
              <a:rPr sz="1500" dirty="0">
                <a:latin typeface="Georgia"/>
                <a:cs typeface="Georgia"/>
              </a:rPr>
              <a:t>6- 15</a:t>
            </a:r>
            <a:r>
              <a:rPr sz="1500" spc="-3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µm.</a:t>
            </a:r>
          </a:p>
          <a:p>
            <a:pPr marL="12700" marR="1600835">
              <a:lnSpc>
                <a:spcPct val="132000"/>
              </a:lnSpc>
              <a:spcBef>
                <a:spcPts val="20"/>
              </a:spcBef>
            </a:pP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Normal </a:t>
            </a:r>
            <a:r>
              <a:rPr sz="1500" dirty="0">
                <a:solidFill>
                  <a:srgbClr val="FF0000"/>
                </a:solidFill>
                <a:latin typeface="Georgia"/>
                <a:cs typeface="Georgia"/>
              </a:rPr>
              <a:t>Range: 20 – 45 </a:t>
            </a:r>
            <a:r>
              <a:rPr sz="1500" spc="-5" dirty="0">
                <a:solidFill>
                  <a:srgbClr val="FF0000"/>
                </a:solidFill>
                <a:latin typeface="Georgia"/>
                <a:cs typeface="Georgia"/>
              </a:rPr>
              <a:t>%.  </a:t>
            </a:r>
            <a:r>
              <a:rPr sz="1500" dirty="0">
                <a:solidFill>
                  <a:srgbClr val="6F2F9F"/>
                </a:solidFill>
                <a:latin typeface="Georgia"/>
                <a:cs typeface="Georgia"/>
              </a:rPr>
              <a:t>Increased :</a:t>
            </a:r>
            <a:r>
              <a:rPr sz="1500" spc="-4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lymphocytosis.</a:t>
            </a:r>
            <a:endParaRPr sz="15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latin typeface="Georgia"/>
                <a:cs typeface="Georgia"/>
              </a:rPr>
              <a:t>Cause: </a:t>
            </a:r>
            <a:r>
              <a:rPr sz="1500" dirty="0">
                <a:latin typeface="Georgia"/>
                <a:cs typeface="Georgia"/>
              </a:rPr>
              <a:t>viral </a:t>
            </a:r>
            <a:r>
              <a:rPr sz="1500" spc="-5" dirty="0">
                <a:latin typeface="Georgia"/>
                <a:cs typeface="Georgia"/>
              </a:rPr>
              <a:t>infection, leukemia, bone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marrow</a:t>
            </a:r>
            <a:endParaRPr sz="1500" dirty="0">
              <a:latin typeface="Georgia"/>
              <a:cs typeface="Georgia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latin typeface="Georgia"/>
                <a:cs typeface="Georgia"/>
              </a:rPr>
              <a:t>cancer, </a:t>
            </a:r>
            <a:r>
              <a:rPr sz="1500" dirty="0">
                <a:latin typeface="Georgia"/>
                <a:cs typeface="Georgia"/>
              </a:rPr>
              <a:t>radiation </a:t>
            </a:r>
            <a:r>
              <a:rPr sz="1500" spc="-5" dirty="0">
                <a:latin typeface="Georgia"/>
                <a:cs typeface="Georgia"/>
              </a:rPr>
              <a:t>therapy</a:t>
            </a:r>
            <a:r>
              <a:rPr sz="1500" spc="-5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etc..</a:t>
            </a:r>
            <a:endParaRPr sz="15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500" spc="-5" dirty="0">
                <a:solidFill>
                  <a:srgbClr val="6F2F9F"/>
                </a:solidFill>
                <a:latin typeface="Georgia"/>
                <a:cs typeface="Georgia"/>
              </a:rPr>
              <a:t>Decreased: </a:t>
            </a:r>
            <a:r>
              <a:rPr sz="1500" spc="-5" dirty="0">
                <a:latin typeface="Georgia"/>
                <a:cs typeface="Georgia"/>
              </a:rPr>
              <a:t>lymphocytopenia</a:t>
            </a:r>
            <a:r>
              <a:rPr sz="1500" dirty="0">
                <a:latin typeface="Georgia"/>
                <a:cs typeface="Georgia"/>
              </a:rPr>
              <a:t> .</a:t>
            </a:r>
          </a:p>
          <a:p>
            <a:pPr marL="295910" marR="623570" indent="-283845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latin typeface="Georgia"/>
                <a:cs typeface="Georgia"/>
              </a:rPr>
              <a:t>Cause: </a:t>
            </a:r>
            <a:r>
              <a:rPr sz="1500" dirty="0">
                <a:latin typeface="Georgia"/>
                <a:cs typeface="Georgia"/>
              </a:rPr>
              <a:t>acute </a:t>
            </a:r>
            <a:r>
              <a:rPr sz="1500" spc="-5" dirty="0">
                <a:latin typeface="Georgia"/>
                <a:cs typeface="Georgia"/>
              </a:rPr>
              <a:t>stages of infection, excess  </a:t>
            </a:r>
            <a:r>
              <a:rPr sz="1500" dirty="0">
                <a:latin typeface="Georgia"/>
                <a:cs typeface="Georgia"/>
              </a:rPr>
              <a:t>irritation</a:t>
            </a:r>
            <a:r>
              <a:rPr sz="1500" spc="-3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etc..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9367" y="2124455"/>
            <a:ext cx="3331463" cy="3509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0007" y="3047"/>
            <a:ext cx="4943856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100"/>
              </a:spcBef>
            </a:pPr>
            <a:r>
              <a:rPr dirty="0"/>
              <a:t>INTE</a:t>
            </a:r>
            <a:r>
              <a:rPr spc="5" dirty="0"/>
              <a:t>R</a:t>
            </a:r>
            <a:r>
              <a:rPr dirty="0"/>
              <a:t>PR</a:t>
            </a:r>
            <a:r>
              <a:rPr spc="5" dirty="0"/>
              <a:t>E</a:t>
            </a:r>
            <a:r>
              <a:rPr spc="-285" dirty="0"/>
              <a:t>TA</a:t>
            </a:r>
            <a:r>
              <a:rPr dirty="0"/>
              <a:t>TION</a:t>
            </a:r>
          </a:p>
        </p:txBody>
      </p:sp>
      <p:sp>
        <p:nvSpPr>
          <p:cNvPr id="4" name="object 4"/>
          <p:cNvSpPr/>
          <p:nvPr/>
        </p:nvSpPr>
        <p:spPr>
          <a:xfrm>
            <a:off x="3784600" y="1289050"/>
            <a:ext cx="0" cy="5194300"/>
          </a:xfrm>
          <a:custGeom>
            <a:avLst/>
            <a:gdLst/>
            <a:ahLst/>
            <a:cxnLst/>
            <a:rect l="l" t="t" r="r" b="b"/>
            <a:pathLst>
              <a:path h="5194300">
                <a:moveTo>
                  <a:pt x="0" y="0"/>
                </a:moveTo>
                <a:lnTo>
                  <a:pt x="0" y="51943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000" y="1289050"/>
            <a:ext cx="0" cy="5194300"/>
          </a:xfrm>
          <a:custGeom>
            <a:avLst/>
            <a:gdLst/>
            <a:ahLst/>
            <a:cxnLst/>
            <a:rect l="l" t="t" r="r" b="b"/>
            <a:pathLst>
              <a:path h="5194300">
                <a:moveTo>
                  <a:pt x="0" y="0"/>
                </a:moveTo>
                <a:lnTo>
                  <a:pt x="0" y="51943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2850" y="1720850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2850" y="2455291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2850" y="3189732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2850" y="3615182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12850" y="4349622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2850" y="4775072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12850" y="5200522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2850" y="5626023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2850" y="6051512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200" y="1289050"/>
            <a:ext cx="0" cy="5194300"/>
          </a:xfrm>
          <a:custGeom>
            <a:avLst/>
            <a:gdLst/>
            <a:ahLst/>
            <a:cxnLst/>
            <a:rect l="l" t="t" r="r" b="b"/>
            <a:pathLst>
              <a:path h="5194300">
                <a:moveTo>
                  <a:pt x="0" y="0"/>
                </a:moveTo>
                <a:lnTo>
                  <a:pt x="0" y="51943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15400" y="1289050"/>
            <a:ext cx="0" cy="5194300"/>
          </a:xfrm>
          <a:custGeom>
            <a:avLst/>
            <a:gdLst/>
            <a:ahLst/>
            <a:cxnLst/>
            <a:rect l="l" t="t" r="r" b="b"/>
            <a:pathLst>
              <a:path h="5194300">
                <a:moveTo>
                  <a:pt x="0" y="0"/>
                </a:moveTo>
                <a:lnTo>
                  <a:pt x="0" y="51943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12850" y="1295400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2850" y="6477000"/>
            <a:ext cx="7708900" cy="0"/>
          </a:xfrm>
          <a:custGeom>
            <a:avLst/>
            <a:gdLst/>
            <a:ahLst/>
            <a:cxnLst/>
            <a:rect l="l" t="t" r="r" b="b"/>
            <a:pathLst>
              <a:path w="7708900">
                <a:moveTo>
                  <a:pt x="0" y="0"/>
                </a:moveTo>
                <a:lnTo>
                  <a:pt x="77089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219200" y="1295361"/>
          <a:ext cx="7695565" cy="5180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6940"/>
                <a:gridCol w="2603500"/>
                <a:gridCol w="2905125"/>
              </a:tblGrid>
              <a:tr h="4254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Decrease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3891A7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marL="91440">
                        <a:lnSpc>
                          <a:spcPts val="2155"/>
                        </a:lnSpc>
                        <a:spcBef>
                          <a:spcPts val="685"/>
                        </a:spcBef>
                      </a:pPr>
                      <a:r>
                        <a:rPr sz="1800" b="1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Red </a:t>
                      </a:r>
                      <a:r>
                        <a:rPr sz="1800" b="1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Blood</a:t>
                      </a:r>
                      <a:r>
                        <a:rPr sz="1800" b="1" spc="-10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Cell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ts val="2155"/>
                        </a:lnSpc>
                        <a:spcBef>
                          <a:spcPts val="6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Erythrocytosis</a:t>
                      </a:r>
                      <a:r>
                        <a:rPr sz="18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ts val="2155"/>
                        </a:lnSpc>
                        <a:spcBef>
                          <a:spcPts val="6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Anemia 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solidFill>
                      <a:srgbClr val="CEDCE0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91440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(RBC)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ts val="206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Polycythemia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ts val="2065"/>
                        </a:lnSpc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erythroblastopenia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EDCE0"/>
                    </a:solidFill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White Blood</a:t>
                      </a:r>
                      <a:r>
                        <a:rPr sz="18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Cells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(WBC):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leukocytosis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4154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Leukopenia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4154" marB="0">
                    <a:solidFill>
                      <a:srgbClr val="E8EDF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Lymphocytes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lymphocytosis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lymphocytopenia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solidFill>
                      <a:srgbClr val="CEDCE0"/>
                    </a:solidFill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Granulocytes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4154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176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Granulocytosis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24154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432434" marR="40640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Granulocytopenia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or  agranulocytosi</a:t>
                      </a:r>
                      <a:r>
                        <a:rPr sz="1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6995" marB="0">
                    <a:solidFill>
                      <a:srgbClr val="E8EDF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Neutrophils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Neutrophilia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neutropenia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solidFill>
                      <a:srgbClr val="CEDCE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Eosinophils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Eosinophilia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Eosinopenia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E8EDF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Basophils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Basophilia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Basopenia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CEDCE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Platelets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Thrombocytosis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Thrombocytopenia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E8EDF0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b="1" spc="-20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cell</a:t>
                      </a:r>
                      <a:r>
                        <a:rPr sz="18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lines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7053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432434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Pancytopenia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solidFill>
                      <a:srgbClr val="CEDC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7210" y="303529"/>
            <a:ext cx="4161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5" dirty="0"/>
              <a:t>Hematology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4724400" y="2564129"/>
            <a:ext cx="0" cy="596900"/>
          </a:xfrm>
          <a:custGeom>
            <a:avLst/>
            <a:gdLst/>
            <a:ahLst/>
            <a:cxnLst/>
            <a:rect l="l" t="t" r="r" b="b"/>
            <a:pathLst>
              <a:path h="596900">
                <a:moveTo>
                  <a:pt x="0" y="0"/>
                </a:moveTo>
                <a:lnTo>
                  <a:pt x="0" y="596900"/>
                </a:lnTo>
              </a:path>
            </a:pathLst>
          </a:custGeom>
          <a:ln w="28393">
            <a:solidFill>
              <a:srgbClr val="0004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3020" y="1245869"/>
            <a:ext cx="2015489" cy="1318260"/>
          </a:xfrm>
          <a:custGeom>
            <a:avLst/>
            <a:gdLst/>
            <a:ahLst/>
            <a:cxnLst/>
            <a:rect l="l" t="t" r="r" b="b"/>
            <a:pathLst>
              <a:path w="2015489" h="1318260">
                <a:moveTo>
                  <a:pt x="2015489" y="0"/>
                </a:moveTo>
                <a:lnTo>
                  <a:pt x="0" y="0"/>
                </a:lnTo>
                <a:lnTo>
                  <a:pt x="0" y="1318259"/>
                </a:lnTo>
                <a:lnTo>
                  <a:pt x="2015489" y="1318259"/>
                </a:lnTo>
                <a:lnTo>
                  <a:pt x="2015489" y="0"/>
                </a:lnTo>
                <a:close/>
              </a:path>
            </a:pathLst>
          </a:custGeom>
          <a:solidFill>
            <a:srgbClr val="A7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43020" y="1245869"/>
            <a:ext cx="2015489" cy="1318260"/>
          </a:xfrm>
          <a:custGeom>
            <a:avLst/>
            <a:gdLst/>
            <a:ahLst/>
            <a:cxnLst/>
            <a:rect l="l" t="t" r="r" b="b"/>
            <a:pathLst>
              <a:path w="2015489" h="1318260">
                <a:moveTo>
                  <a:pt x="1008379" y="1318259"/>
                </a:moveTo>
                <a:lnTo>
                  <a:pt x="0" y="1318259"/>
                </a:lnTo>
                <a:lnTo>
                  <a:pt x="0" y="0"/>
                </a:lnTo>
                <a:lnTo>
                  <a:pt x="2015489" y="0"/>
                </a:lnTo>
                <a:lnTo>
                  <a:pt x="2015489" y="1318259"/>
                </a:lnTo>
                <a:lnTo>
                  <a:pt x="1008379" y="1318259"/>
                </a:lnTo>
                <a:close/>
              </a:path>
            </a:pathLst>
          </a:custGeom>
          <a:ln w="9344">
            <a:solidFill>
              <a:srgbClr val="A78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6020" y="1835150"/>
            <a:ext cx="2015489" cy="666750"/>
          </a:xfrm>
          <a:custGeom>
            <a:avLst/>
            <a:gdLst/>
            <a:ahLst/>
            <a:cxnLst/>
            <a:rect l="l" t="t" r="r" b="b"/>
            <a:pathLst>
              <a:path w="2015489" h="666750">
                <a:moveTo>
                  <a:pt x="0" y="666750"/>
                </a:moveTo>
                <a:lnTo>
                  <a:pt x="2015489" y="666750"/>
                </a:lnTo>
                <a:lnTo>
                  <a:pt x="2015489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6020" y="1182369"/>
            <a:ext cx="1014730" cy="652780"/>
          </a:xfrm>
          <a:custGeom>
            <a:avLst/>
            <a:gdLst/>
            <a:ahLst/>
            <a:cxnLst/>
            <a:rect l="l" t="t" r="r" b="b"/>
            <a:pathLst>
              <a:path w="1014729" h="652780">
                <a:moveTo>
                  <a:pt x="0" y="652780"/>
                </a:moveTo>
                <a:lnTo>
                  <a:pt x="1014729" y="652780"/>
                </a:lnTo>
                <a:lnTo>
                  <a:pt x="1014729" y="0"/>
                </a:lnTo>
                <a:lnTo>
                  <a:pt x="0" y="0"/>
                </a:lnTo>
                <a:lnTo>
                  <a:pt x="0" y="65278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2145" y="1182369"/>
            <a:ext cx="0" cy="652780"/>
          </a:xfrm>
          <a:custGeom>
            <a:avLst/>
            <a:gdLst/>
            <a:ahLst/>
            <a:cxnLst/>
            <a:rect l="l" t="t" r="r" b="b"/>
            <a:pathLst>
              <a:path h="652780">
                <a:moveTo>
                  <a:pt x="0" y="0"/>
                </a:moveTo>
                <a:lnTo>
                  <a:pt x="0" y="652779"/>
                </a:lnTo>
              </a:path>
            </a:pathLst>
          </a:custGeom>
          <a:ln w="3175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0750" y="1831975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2030" y="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3925" y="1182369"/>
            <a:ext cx="0" cy="646430"/>
          </a:xfrm>
          <a:custGeom>
            <a:avLst/>
            <a:gdLst/>
            <a:ahLst/>
            <a:cxnLst/>
            <a:rect l="l" t="t" r="r" b="b"/>
            <a:pathLst>
              <a:path h="646430">
                <a:moveTo>
                  <a:pt x="0" y="0"/>
                </a:moveTo>
                <a:lnTo>
                  <a:pt x="0" y="64643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37100" y="1825625"/>
            <a:ext cx="995680" cy="0"/>
          </a:xfrm>
          <a:custGeom>
            <a:avLst/>
            <a:gdLst/>
            <a:ahLst/>
            <a:cxnLst/>
            <a:rect l="l" t="t" r="r" b="b"/>
            <a:pathLst>
              <a:path w="995679">
                <a:moveTo>
                  <a:pt x="0" y="0"/>
                </a:moveTo>
                <a:lnTo>
                  <a:pt x="995680" y="0"/>
                </a:lnTo>
              </a:path>
            </a:pathLst>
          </a:custGeom>
          <a:ln w="635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0275" y="1182369"/>
            <a:ext cx="0" cy="640080"/>
          </a:xfrm>
          <a:custGeom>
            <a:avLst/>
            <a:gdLst/>
            <a:ahLst/>
            <a:cxnLst/>
            <a:rect l="l" t="t" r="r" b="b"/>
            <a:pathLst>
              <a:path h="640080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635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3450" y="1819275"/>
            <a:ext cx="989330" cy="0"/>
          </a:xfrm>
          <a:custGeom>
            <a:avLst/>
            <a:gdLst/>
            <a:ahLst/>
            <a:cxnLst/>
            <a:rect l="l" t="t" r="r" b="b"/>
            <a:pathLst>
              <a:path w="989329">
                <a:moveTo>
                  <a:pt x="0" y="0"/>
                </a:moveTo>
                <a:lnTo>
                  <a:pt x="989330" y="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6625" y="1182369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0"/>
                </a:moveTo>
                <a:lnTo>
                  <a:pt x="0" y="63373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49800" y="1812925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6350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2975" y="1182369"/>
            <a:ext cx="0" cy="627380"/>
          </a:xfrm>
          <a:custGeom>
            <a:avLst/>
            <a:gdLst/>
            <a:ahLst/>
            <a:cxnLst/>
            <a:rect l="l" t="t" r="r" b="b"/>
            <a:pathLst>
              <a:path h="627380">
                <a:moveTo>
                  <a:pt x="0" y="0"/>
                </a:moveTo>
                <a:lnTo>
                  <a:pt x="0" y="627380"/>
                </a:lnTo>
              </a:path>
            </a:pathLst>
          </a:custGeom>
          <a:ln w="6350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56150" y="1806575"/>
            <a:ext cx="976630" cy="0"/>
          </a:xfrm>
          <a:custGeom>
            <a:avLst/>
            <a:gdLst/>
            <a:ahLst/>
            <a:cxnLst/>
            <a:rect l="l" t="t" r="r" b="b"/>
            <a:pathLst>
              <a:path w="976629">
                <a:moveTo>
                  <a:pt x="0" y="0"/>
                </a:moveTo>
                <a:lnTo>
                  <a:pt x="976630" y="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9325" y="1182369"/>
            <a:ext cx="0" cy="621030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103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62500" y="1799589"/>
            <a:ext cx="97028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280" y="0"/>
                </a:lnTo>
              </a:path>
            </a:pathLst>
          </a:custGeom>
          <a:ln w="762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65675" y="1182369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3410"/>
                </a:lnTo>
              </a:path>
            </a:pathLst>
          </a:custGeom>
          <a:ln w="635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68850" y="1792604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963930" y="0"/>
                </a:lnTo>
              </a:path>
            </a:pathLst>
          </a:custGeom>
          <a:ln w="6350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2025" y="1182369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7060"/>
                </a:lnTo>
              </a:path>
            </a:pathLst>
          </a:custGeom>
          <a:ln w="6350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75200" y="1786254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580" y="0"/>
                </a:lnTo>
              </a:path>
            </a:pathLst>
          </a:custGeom>
          <a:ln w="635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79009" y="1182369"/>
            <a:ext cx="0" cy="600710"/>
          </a:xfrm>
          <a:custGeom>
            <a:avLst/>
            <a:gdLst/>
            <a:ahLst/>
            <a:cxnLst/>
            <a:rect l="l" t="t" r="r" b="b"/>
            <a:pathLst>
              <a:path h="600710">
                <a:moveTo>
                  <a:pt x="0" y="0"/>
                </a:moveTo>
                <a:lnTo>
                  <a:pt x="0" y="600710"/>
                </a:lnTo>
              </a:path>
            </a:pathLst>
          </a:custGeom>
          <a:ln w="762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82820" y="1779904"/>
            <a:ext cx="949960" cy="0"/>
          </a:xfrm>
          <a:custGeom>
            <a:avLst/>
            <a:gdLst/>
            <a:ahLst/>
            <a:cxnLst/>
            <a:rect l="l" t="t" r="r" b="b"/>
            <a:pathLst>
              <a:path w="949960">
                <a:moveTo>
                  <a:pt x="0" y="0"/>
                </a:moveTo>
                <a:lnTo>
                  <a:pt x="949960" y="0"/>
                </a:lnTo>
              </a:path>
            </a:pathLst>
          </a:custGeom>
          <a:ln w="6350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85995" y="1182369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6350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9170" y="1773554"/>
            <a:ext cx="943610" cy="0"/>
          </a:xfrm>
          <a:custGeom>
            <a:avLst/>
            <a:gdLst/>
            <a:ahLst/>
            <a:cxnLst/>
            <a:rect l="l" t="t" r="r" b="b"/>
            <a:pathLst>
              <a:path w="943610">
                <a:moveTo>
                  <a:pt x="0" y="0"/>
                </a:moveTo>
                <a:lnTo>
                  <a:pt x="943610" y="0"/>
                </a:lnTo>
              </a:path>
            </a:pathLst>
          </a:custGeom>
          <a:ln w="6350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92345" y="1182369"/>
            <a:ext cx="0" cy="588010"/>
          </a:xfrm>
          <a:custGeom>
            <a:avLst/>
            <a:gdLst/>
            <a:ahLst/>
            <a:cxnLst/>
            <a:rect l="l" t="t" r="r" b="b"/>
            <a:pathLst>
              <a:path h="588010">
                <a:moveTo>
                  <a:pt x="0" y="0"/>
                </a:moveTo>
                <a:lnTo>
                  <a:pt x="0" y="588010"/>
                </a:lnTo>
              </a:path>
            </a:pathLst>
          </a:custGeom>
          <a:ln w="6350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95520" y="1767204"/>
            <a:ext cx="937260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260" y="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98695" y="1182369"/>
            <a:ext cx="0" cy="581660"/>
          </a:xfrm>
          <a:custGeom>
            <a:avLst/>
            <a:gdLst/>
            <a:ahLst/>
            <a:cxnLst/>
            <a:rect l="l" t="t" r="r" b="b"/>
            <a:pathLst>
              <a:path h="581660">
                <a:moveTo>
                  <a:pt x="0" y="0"/>
                </a:moveTo>
                <a:lnTo>
                  <a:pt x="0" y="58166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1870" y="1760854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910" y="0"/>
                </a:lnTo>
              </a:path>
            </a:pathLst>
          </a:custGeom>
          <a:ln w="635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5045" y="1182369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310"/>
                </a:lnTo>
              </a:path>
            </a:pathLst>
          </a:custGeom>
          <a:ln w="635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8220" y="1754504"/>
            <a:ext cx="924560" cy="0"/>
          </a:xfrm>
          <a:custGeom>
            <a:avLst/>
            <a:gdLst/>
            <a:ahLst/>
            <a:cxnLst/>
            <a:rect l="l" t="t" r="r" b="b"/>
            <a:pathLst>
              <a:path w="924560">
                <a:moveTo>
                  <a:pt x="0" y="0"/>
                </a:moveTo>
                <a:lnTo>
                  <a:pt x="924560" y="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11395" y="1182369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96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14570" y="1748154"/>
            <a:ext cx="918210" cy="0"/>
          </a:xfrm>
          <a:custGeom>
            <a:avLst/>
            <a:gdLst/>
            <a:ahLst/>
            <a:cxnLst/>
            <a:rect l="l" t="t" r="r" b="b"/>
            <a:pathLst>
              <a:path w="918210">
                <a:moveTo>
                  <a:pt x="0" y="0"/>
                </a:moveTo>
                <a:lnTo>
                  <a:pt x="918210" y="0"/>
                </a:lnTo>
              </a:path>
            </a:pathLst>
          </a:custGeom>
          <a:ln w="635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17745" y="1182369"/>
            <a:ext cx="0" cy="562610"/>
          </a:xfrm>
          <a:custGeom>
            <a:avLst/>
            <a:gdLst/>
            <a:ahLst/>
            <a:cxnLst/>
            <a:rect l="l" t="t" r="r" b="b"/>
            <a:pathLst>
              <a:path h="562610">
                <a:moveTo>
                  <a:pt x="0" y="0"/>
                </a:moveTo>
                <a:lnTo>
                  <a:pt x="0" y="562610"/>
                </a:lnTo>
              </a:path>
            </a:pathLst>
          </a:custGeom>
          <a:ln w="635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20920" y="1741804"/>
            <a:ext cx="911860" cy="0"/>
          </a:xfrm>
          <a:custGeom>
            <a:avLst/>
            <a:gdLst/>
            <a:ahLst/>
            <a:cxnLst/>
            <a:rect l="l" t="t" r="r" b="b"/>
            <a:pathLst>
              <a:path w="911860">
                <a:moveTo>
                  <a:pt x="0" y="0"/>
                </a:moveTo>
                <a:lnTo>
                  <a:pt x="911860" y="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24095" y="1182369"/>
            <a:ext cx="0" cy="556260"/>
          </a:xfrm>
          <a:custGeom>
            <a:avLst/>
            <a:gdLst/>
            <a:ahLst/>
            <a:cxnLst/>
            <a:rect l="l" t="t" r="r" b="b"/>
            <a:pathLst>
              <a:path h="556260">
                <a:moveTo>
                  <a:pt x="0" y="0"/>
                </a:moveTo>
                <a:lnTo>
                  <a:pt x="0" y="55626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27270" y="1734820"/>
            <a:ext cx="905510" cy="0"/>
          </a:xfrm>
          <a:custGeom>
            <a:avLst/>
            <a:gdLst/>
            <a:ahLst/>
            <a:cxnLst/>
            <a:rect l="l" t="t" r="r" b="b"/>
            <a:pathLst>
              <a:path w="905510">
                <a:moveTo>
                  <a:pt x="0" y="0"/>
                </a:moveTo>
                <a:lnTo>
                  <a:pt x="905510" y="0"/>
                </a:lnTo>
              </a:path>
            </a:pathLst>
          </a:custGeom>
          <a:ln w="762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30445" y="1182369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39"/>
                </a:lnTo>
              </a:path>
            </a:pathLst>
          </a:custGeom>
          <a:ln w="635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33620" y="1727835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9160" y="0"/>
                </a:lnTo>
              </a:path>
            </a:pathLst>
          </a:custGeom>
          <a:ln w="6350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36795" y="1182369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89"/>
                </a:lnTo>
              </a:path>
            </a:pathLst>
          </a:custGeom>
          <a:ln w="6350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39970" y="1721485"/>
            <a:ext cx="892810" cy="0"/>
          </a:xfrm>
          <a:custGeom>
            <a:avLst/>
            <a:gdLst/>
            <a:ahLst/>
            <a:cxnLst/>
            <a:rect l="l" t="t" r="r" b="b"/>
            <a:pathLst>
              <a:path w="892810">
                <a:moveTo>
                  <a:pt x="0" y="0"/>
                </a:moveTo>
                <a:lnTo>
                  <a:pt x="892810" y="0"/>
                </a:lnTo>
              </a:path>
            </a:pathLst>
          </a:custGeom>
          <a:ln w="6350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43779" y="1182369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939"/>
                </a:lnTo>
              </a:path>
            </a:pathLst>
          </a:custGeom>
          <a:ln w="7619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47590" y="1715135"/>
            <a:ext cx="885190" cy="0"/>
          </a:xfrm>
          <a:custGeom>
            <a:avLst/>
            <a:gdLst/>
            <a:ahLst/>
            <a:cxnLst/>
            <a:rect l="l" t="t" r="r" b="b"/>
            <a:pathLst>
              <a:path w="885189">
                <a:moveTo>
                  <a:pt x="0" y="0"/>
                </a:moveTo>
                <a:lnTo>
                  <a:pt x="885190" y="0"/>
                </a:lnTo>
              </a:path>
            </a:pathLst>
          </a:custGeom>
          <a:ln w="6350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50765" y="1182369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89"/>
                </a:lnTo>
              </a:path>
            </a:pathLst>
          </a:custGeom>
          <a:ln w="6350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53940" y="1708785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0" y="0"/>
                </a:moveTo>
                <a:lnTo>
                  <a:pt x="878840" y="0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857115" y="1182369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0"/>
                </a:moveTo>
                <a:lnTo>
                  <a:pt x="0" y="523239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60290" y="1702435"/>
            <a:ext cx="872490" cy="0"/>
          </a:xfrm>
          <a:custGeom>
            <a:avLst/>
            <a:gdLst/>
            <a:ahLst/>
            <a:cxnLst/>
            <a:rect l="l" t="t" r="r" b="b"/>
            <a:pathLst>
              <a:path w="872489">
                <a:moveTo>
                  <a:pt x="0" y="0"/>
                </a:moveTo>
                <a:lnTo>
                  <a:pt x="872490" y="0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863465" y="1182369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889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66640" y="1696085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6140" y="0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69815" y="1182369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539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72990" y="1689735"/>
            <a:ext cx="859790" cy="0"/>
          </a:xfrm>
          <a:custGeom>
            <a:avLst/>
            <a:gdLst/>
            <a:ahLst/>
            <a:cxnLst/>
            <a:rect l="l" t="t" r="r" b="b"/>
            <a:pathLst>
              <a:path w="859789">
                <a:moveTo>
                  <a:pt x="0" y="0"/>
                </a:moveTo>
                <a:lnTo>
                  <a:pt x="859790" y="0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876165" y="1182369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189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79340" y="1683385"/>
            <a:ext cx="853440" cy="0"/>
          </a:xfrm>
          <a:custGeom>
            <a:avLst/>
            <a:gdLst/>
            <a:ahLst/>
            <a:cxnLst/>
            <a:rect l="l" t="t" r="r" b="b"/>
            <a:pathLst>
              <a:path w="853439">
                <a:moveTo>
                  <a:pt x="0" y="0"/>
                </a:moveTo>
                <a:lnTo>
                  <a:pt x="853440" y="0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82515" y="1182369"/>
            <a:ext cx="0" cy="497840"/>
          </a:xfrm>
          <a:custGeom>
            <a:avLst/>
            <a:gdLst/>
            <a:ahLst/>
            <a:cxnLst/>
            <a:rect l="l" t="t" r="r" b="b"/>
            <a:pathLst>
              <a:path h="497839">
                <a:moveTo>
                  <a:pt x="0" y="0"/>
                </a:moveTo>
                <a:lnTo>
                  <a:pt x="0" y="497839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85690" y="1677035"/>
            <a:ext cx="847090" cy="0"/>
          </a:xfrm>
          <a:custGeom>
            <a:avLst/>
            <a:gdLst/>
            <a:ahLst/>
            <a:cxnLst/>
            <a:rect l="l" t="t" r="r" b="b"/>
            <a:pathLst>
              <a:path w="847089">
                <a:moveTo>
                  <a:pt x="0" y="0"/>
                </a:moveTo>
                <a:lnTo>
                  <a:pt x="847090" y="0"/>
                </a:lnTo>
              </a:path>
            </a:pathLst>
          </a:custGeom>
          <a:ln w="6350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88865" y="1182369"/>
            <a:ext cx="0" cy="491490"/>
          </a:xfrm>
          <a:custGeom>
            <a:avLst/>
            <a:gdLst/>
            <a:ahLst/>
            <a:cxnLst/>
            <a:rect l="l" t="t" r="r" b="b"/>
            <a:pathLst>
              <a:path h="491489">
                <a:moveTo>
                  <a:pt x="0" y="0"/>
                </a:moveTo>
                <a:lnTo>
                  <a:pt x="0" y="491489"/>
                </a:lnTo>
              </a:path>
            </a:pathLst>
          </a:custGeom>
          <a:ln w="6350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892040" y="1670050"/>
            <a:ext cx="840740" cy="0"/>
          </a:xfrm>
          <a:custGeom>
            <a:avLst/>
            <a:gdLst/>
            <a:ahLst/>
            <a:cxnLst/>
            <a:rect l="l" t="t" r="r" b="b"/>
            <a:pathLst>
              <a:path w="840739">
                <a:moveTo>
                  <a:pt x="0" y="0"/>
                </a:moveTo>
                <a:lnTo>
                  <a:pt x="840740" y="0"/>
                </a:lnTo>
              </a:path>
            </a:pathLst>
          </a:custGeom>
          <a:ln w="7619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95215" y="1182369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870"/>
                </a:lnTo>
              </a:path>
            </a:pathLst>
          </a:custGeom>
          <a:ln w="6350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98390" y="1663064"/>
            <a:ext cx="834390" cy="0"/>
          </a:xfrm>
          <a:custGeom>
            <a:avLst/>
            <a:gdLst/>
            <a:ahLst/>
            <a:cxnLst/>
            <a:rect l="l" t="t" r="r" b="b"/>
            <a:pathLst>
              <a:path w="834389">
                <a:moveTo>
                  <a:pt x="0" y="0"/>
                </a:moveTo>
                <a:lnTo>
                  <a:pt x="834390" y="0"/>
                </a:lnTo>
              </a:path>
            </a:pathLst>
          </a:custGeom>
          <a:ln w="6350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01565" y="1182369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520"/>
                </a:lnTo>
              </a:path>
            </a:pathLst>
          </a:custGeom>
          <a:ln w="6350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04740" y="1656714"/>
            <a:ext cx="828040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635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908550" y="1182369"/>
            <a:ext cx="0" cy="471170"/>
          </a:xfrm>
          <a:custGeom>
            <a:avLst/>
            <a:gdLst/>
            <a:ahLst/>
            <a:cxnLst/>
            <a:rect l="l" t="t" r="r" b="b"/>
            <a:pathLst>
              <a:path h="471169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762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12359" y="1650364"/>
            <a:ext cx="820419" cy="0"/>
          </a:xfrm>
          <a:custGeom>
            <a:avLst/>
            <a:gdLst/>
            <a:ahLst/>
            <a:cxnLst/>
            <a:rect l="l" t="t" r="r" b="b"/>
            <a:pathLst>
              <a:path w="820420">
                <a:moveTo>
                  <a:pt x="0" y="0"/>
                </a:moveTo>
                <a:lnTo>
                  <a:pt x="820420" y="0"/>
                </a:lnTo>
              </a:path>
            </a:pathLst>
          </a:custGeom>
          <a:ln w="6350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14900" y="1182369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820"/>
                </a:lnTo>
              </a:path>
            </a:pathLst>
          </a:custGeom>
          <a:ln w="5079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17440" y="1644014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635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21250" y="1182369"/>
            <a:ext cx="0" cy="458470"/>
          </a:xfrm>
          <a:custGeom>
            <a:avLst/>
            <a:gdLst/>
            <a:ahLst/>
            <a:cxnLst/>
            <a:rect l="l" t="t" r="r" b="b"/>
            <a:pathLst>
              <a:path h="458469">
                <a:moveTo>
                  <a:pt x="0" y="0"/>
                </a:moveTo>
                <a:lnTo>
                  <a:pt x="0" y="458470"/>
                </a:lnTo>
              </a:path>
            </a:pathLst>
          </a:custGeom>
          <a:ln w="762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925059" y="1637664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720" y="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28234" y="1182369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31409" y="1631314"/>
            <a:ext cx="801370" cy="0"/>
          </a:xfrm>
          <a:custGeom>
            <a:avLst/>
            <a:gdLst/>
            <a:ahLst/>
            <a:cxnLst/>
            <a:rect l="l" t="t" r="r" b="b"/>
            <a:pathLst>
              <a:path w="801370">
                <a:moveTo>
                  <a:pt x="0" y="0"/>
                </a:moveTo>
                <a:lnTo>
                  <a:pt x="801370" y="0"/>
                </a:lnTo>
              </a:path>
            </a:pathLst>
          </a:custGeom>
          <a:ln w="6350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34584" y="1182369"/>
            <a:ext cx="0" cy="445770"/>
          </a:xfrm>
          <a:custGeom>
            <a:avLst/>
            <a:gdLst/>
            <a:ahLst/>
            <a:cxnLst/>
            <a:rect l="l" t="t" r="r" b="b"/>
            <a:pathLst>
              <a:path h="445769">
                <a:moveTo>
                  <a:pt x="0" y="0"/>
                </a:moveTo>
                <a:lnTo>
                  <a:pt x="0" y="445770"/>
                </a:lnTo>
              </a:path>
            </a:pathLst>
          </a:custGeom>
          <a:ln w="6350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37759" y="1624964"/>
            <a:ext cx="795020" cy="0"/>
          </a:xfrm>
          <a:custGeom>
            <a:avLst/>
            <a:gdLst/>
            <a:ahLst/>
            <a:cxnLst/>
            <a:rect l="l" t="t" r="r" b="b"/>
            <a:pathLst>
              <a:path w="795020">
                <a:moveTo>
                  <a:pt x="0" y="0"/>
                </a:moveTo>
                <a:lnTo>
                  <a:pt x="795020" y="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40934" y="1182369"/>
            <a:ext cx="0" cy="439420"/>
          </a:xfrm>
          <a:custGeom>
            <a:avLst/>
            <a:gdLst/>
            <a:ahLst/>
            <a:cxnLst/>
            <a:rect l="l" t="t" r="r" b="b"/>
            <a:pathLst>
              <a:path h="439419">
                <a:moveTo>
                  <a:pt x="0" y="0"/>
                </a:moveTo>
                <a:lnTo>
                  <a:pt x="0" y="43942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44109" y="1618614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670" y="0"/>
                </a:lnTo>
              </a:path>
            </a:pathLst>
          </a:custGeom>
          <a:ln w="635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47284" y="1182369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0"/>
                </a:moveTo>
                <a:lnTo>
                  <a:pt x="0" y="433070"/>
                </a:lnTo>
              </a:path>
            </a:pathLst>
          </a:custGeom>
          <a:ln w="635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50459" y="1612264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2320" y="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53634" y="1182369"/>
            <a:ext cx="0" cy="426720"/>
          </a:xfrm>
          <a:custGeom>
            <a:avLst/>
            <a:gdLst/>
            <a:ahLst/>
            <a:cxnLst/>
            <a:rect l="l" t="t" r="r" b="b"/>
            <a:pathLst>
              <a:path h="426719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56809" y="1605914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>
                <a:moveTo>
                  <a:pt x="0" y="0"/>
                </a:moveTo>
                <a:lnTo>
                  <a:pt x="775970" y="0"/>
                </a:lnTo>
              </a:path>
            </a:pathLst>
          </a:custGeom>
          <a:ln w="6350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59984" y="1182369"/>
            <a:ext cx="0" cy="420370"/>
          </a:xfrm>
          <a:custGeom>
            <a:avLst/>
            <a:gdLst/>
            <a:ahLst/>
            <a:cxnLst/>
            <a:rect l="l" t="t" r="r" b="b"/>
            <a:pathLst>
              <a:path h="420369">
                <a:moveTo>
                  <a:pt x="0" y="0"/>
                </a:moveTo>
                <a:lnTo>
                  <a:pt x="0" y="420370"/>
                </a:lnTo>
              </a:path>
            </a:pathLst>
          </a:custGeom>
          <a:ln w="6350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63159" y="1599564"/>
            <a:ext cx="769620" cy="0"/>
          </a:xfrm>
          <a:custGeom>
            <a:avLst/>
            <a:gdLst/>
            <a:ahLst/>
            <a:cxnLst/>
            <a:rect l="l" t="t" r="r" b="b"/>
            <a:pathLst>
              <a:path w="769620">
                <a:moveTo>
                  <a:pt x="0" y="0"/>
                </a:moveTo>
                <a:lnTo>
                  <a:pt x="769620" y="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66334" y="1182369"/>
            <a:ext cx="0" cy="414020"/>
          </a:xfrm>
          <a:custGeom>
            <a:avLst/>
            <a:gdLst/>
            <a:ahLst/>
            <a:cxnLst/>
            <a:rect l="l" t="t" r="r" b="b"/>
            <a:pathLst>
              <a:path h="414019">
                <a:moveTo>
                  <a:pt x="0" y="0"/>
                </a:moveTo>
                <a:lnTo>
                  <a:pt x="0" y="41402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69509" y="1592580"/>
            <a:ext cx="763270" cy="0"/>
          </a:xfrm>
          <a:custGeom>
            <a:avLst/>
            <a:gdLst/>
            <a:ahLst/>
            <a:cxnLst/>
            <a:rect l="l" t="t" r="r" b="b"/>
            <a:pathLst>
              <a:path w="763270">
                <a:moveTo>
                  <a:pt x="0" y="0"/>
                </a:moveTo>
                <a:lnTo>
                  <a:pt x="763270" y="0"/>
                </a:lnTo>
              </a:path>
            </a:pathLst>
          </a:custGeom>
          <a:ln w="762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72684" y="118236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75859" y="1585594"/>
            <a:ext cx="756920" cy="0"/>
          </a:xfrm>
          <a:custGeom>
            <a:avLst/>
            <a:gdLst/>
            <a:ahLst/>
            <a:cxnLst/>
            <a:rect l="l" t="t" r="r" b="b"/>
            <a:pathLst>
              <a:path w="756920">
                <a:moveTo>
                  <a:pt x="0" y="0"/>
                </a:moveTo>
                <a:lnTo>
                  <a:pt x="756920" y="0"/>
                </a:lnTo>
              </a:path>
            </a:pathLst>
          </a:custGeom>
          <a:ln w="635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79034" y="1182369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635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82209" y="1579244"/>
            <a:ext cx="750570" cy="0"/>
          </a:xfrm>
          <a:custGeom>
            <a:avLst/>
            <a:gdLst/>
            <a:ahLst/>
            <a:cxnLst/>
            <a:rect l="l" t="t" r="r" b="b"/>
            <a:pathLst>
              <a:path w="750570">
                <a:moveTo>
                  <a:pt x="0" y="0"/>
                </a:moveTo>
                <a:lnTo>
                  <a:pt x="750570" y="0"/>
                </a:lnTo>
              </a:path>
            </a:pathLst>
          </a:custGeom>
          <a:ln w="6350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86020" y="1182369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7619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89829" y="1572894"/>
            <a:ext cx="742950" cy="0"/>
          </a:xfrm>
          <a:custGeom>
            <a:avLst/>
            <a:gdLst/>
            <a:ahLst/>
            <a:cxnLst/>
            <a:rect l="l" t="t" r="r" b="b"/>
            <a:pathLst>
              <a:path w="742950">
                <a:moveTo>
                  <a:pt x="0" y="0"/>
                </a:moveTo>
                <a:lnTo>
                  <a:pt x="742950" y="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93004" y="1182369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96179" y="1566544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600" y="0"/>
                </a:lnTo>
              </a:path>
            </a:pathLst>
          </a:custGeom>
          <a:ln w="6350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999354" y="1182369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6350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002529" y="1560194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30250" y="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05704" y="1182369"/>
            <a:ext cx="0" cy="374650"/>
          </a:xfrm>
          <a:custGeom>
            <a:avLst/>
            <a:gdLst/>
            <a:ahLst/>
            <a:cxnLst/>
            <a:rect l="l" t="t" r="r" b="b"/>
            <a:pathLst>
              <a:path h="374650">
                <a:moveTo>
                  <a:pt x="0" y="0"/>
                </a:moveTo>
                <a:lnTo>
                  <a:pt x="0" y="37465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08879" y="1553844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635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012054" y="1182369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0"/>
                </a:moveTo>
                <a:lnTo>
                  <a:pt x="0" y="368300"/>
                </a:lnTo>
              </a:path>
            </a:pathLst>
          </a:custGeom>
          <a:ln w="635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15229" y="1547494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550" y="0"/>
                </a:lnTo>
              </a:path>
            </a:pathLst>
          </a:custGeom>
          <a:ln w="6350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018404" y="1182369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6350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21579" y="1541144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24754" y="1182369"/>
            <a:ext cx="0" cy="355600"/>
          </a:xfrm>
          <a:custGeom>
            <a:avLst/>
            <a:gdLst/>
            <a:ahLst/>
            <a:cxnLst/>
            <a:rect l="l" t="t" r="r" b="b"/>
            <a:pathLst>
              <a:path h="355600">
                <a:moveTo>
                  <a:pt x="0" y="0"/>
                </a:moveTo>
                <a:lnTo>
                  <a:pt x="0" y="35560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027929" y="1534794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0" y="0"/>
                </a:moveTo>
                <a:lnTo>
                  <a:pt x="704850" y="0"/>
                </a:lnTo>
              </a:path>
            </a:pathLst>
          </a:custGeom>
          <a:ln w="635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31104" y="1182369"/>
            <a:ext cx="0" cy="349250"/>
          </a:xfrm>
          <a:custGeom>
            <a:avLst/>
            <a:gdLst/>
            <a:ahLst/>
            <a:cxnLst/>
            <a:rect l="l" t="t" r="r" b="b"/>
            <a:pathLst>
              <a:path h="349250">
                <a:moveTo>
                  <a:pt x="0" y="0"/>
                </a:moveTo>
                <a:lnTo>
                  <a:pt x="0" y="349250"/>
                </a:lnTo>
              </a:path>
            </a:pathLst>
          </a:custGeom>
          <a:ln w="635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34279" y="1527810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ln w="7619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37454" y="1182369"/>
            <a:ext cx="0" cy="341630"/>
          </a:xfrm>
          <a:custGeom>
            <a:avLst/>
            <a:gdLst/>
            <a:ahLst/>
            <a:cxnLst/>
            <a:rect l="l" t="t" r="r" b="b"/>
            <a:pathLst>
              <a:path h="341630">
                <a:moveTo>
                  <a:pt x="0" y="0"/>
                </a:moveTo>
                <a:lnTo>
                  <a:pt x="0" y="341630"/>
                </a:lnTo>
              </a:path>
            </a:pathLst>
          </a:custGeom>
          <a:ln w="6350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40629" y="1520825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2150" y="0"/>
                </a:lnTo>
              </a:path>
            </a:pathLst>
          </a:custGeom>
          <a:ln w="635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043804" y="118236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635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046979" y="1514475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635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050790" y="1182369"/>
            <a:ext cx="0" cy="328930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762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54600" y="1508125"/>
            <a:ext cx="678180" cy="0"/>
          </a:xfrm>
          <a:custGeom>
            <a:avLst/>
            <a:gdLst/>
            <a:ahLst/>
            <a:cxnLst/>
            <a:rect l="l" t="t" r="r" b="b"/>
            <a:pathLst>
              <a:path w="678179">
                <a:moveTo>
                  <a:pt x="0" y="0"/>
                </a:moveTo>
                <a:lnTo>
                  <a:pt x="678180" y="0"/>
                </a:lnTo>
              </a:path>
            </a:pathLst>
          </a:custGeom>
          <a:ln w="635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57775" y="1182369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580"/>
                </a:lnTo>
              </a:path>
            </a:pathLst>
          </a:custGeom>
          <a:ln w="635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60950" y="1501775"/>
            <a:ext cx="671830" cy="0"/>
          </a:xfrm>
          <a:custGeom>
            <a:avLst/>
            <a:gdLst/>
            <a:ahLst/>
            <a:cxnLst/>
            <a:rect l="l" t="t" r="r" b="b"/>
            <a:pathLst>
              <a:path w="671829">
                <a:moveTo>
                  <a:pt x="0" y="0"/>
                </a:moveTo>
                <a:lnTo>
                  <a:pt x="671830" y="0"/>
                </a:lnTo>
              </a:path>
            </a:pathLst>
          </a:custGeom>
          <a:ln w="6350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64125" y="1182369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30"/>
                </a:lnTo>
              </a:path>
            </a:pathLst>
          </a:custGeom>
          <a:ln w="6350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067300" y="1495425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0" y="0"/>
                </a:moveTo>
                <a:lnTo>
                  <a:pt x="665480" y="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070475" y="1182369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0"/>
                </a:moveTo>
                <a:lnTo>
                  <a:pt x="0" y="30988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73650" y="1489075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30" y="0"/>
                </a:lnTo>
              </a:path>
            </a:pathLst>
          </a:custGeom>
          <a:ln w="6350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76825" y="1182369"/>
            <a:ext cx="0" cy="303530"/>
          </a:xfrm>
          <a:custGeom>
            <a:avLst/>
            <a:gdLst/>
            <a:ahLst/>
            <a:cxnLst/>
            <a:rect l="l" t="t" r="r" b="b"/>
            <a:pathLst>
              <a:path h="303530">
                <a:moveTo>
                  <a:pt x="0" y="0"/>
                </a:moveTo>
                <a:lnTo>
                  <a:pt x="0" y="303530"/>
                </a:lnTo>
              </a:path>
            </a:pathLst>
          </a:custGeom>
          <a:ln w="6350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80000" y="1482725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780" y="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083175" y="1182369"/>
            <a:ext cx="0" cy="297180"/>
          </a:xfrm>
          <a:custGeom>
            <a:avLst/>
            <a:gdLst/>
            <a:ahLst/>
            <a:cxnLst/>
            <a:rect l="l" t="t" r="r" b="b"/>
            <a:pathLst>
              <a:path h="297180">
                <a:moveTo>
                  <a:pt x="0" y="0"/>
                </a:moveTo>
                <a:lnTo>
                  <a:pt x="0" y="29718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086350" y="1476375"/>
            <a:ext cx="646430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430" y="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089525" y="1182369"/>
            <a:ext cx="0" cy="290830"/>
          </a:xfrm>
          <a:custGeom>
            <a:avLst/>
            <a:gdLst/>
            <a:ahLst/>
            <a:cxnLst/>
            <a:rect l="l" t="t" r="r" b="b"/>
            <a:pathLst>
              <a:path h="290830">
                <a:moveTo>
                  <a:pt x="0" y="0"/>
                </a:moveTo>
                <a:lnTo>
                  <a:pt x="0" y="29083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092700" y="1470025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635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95875" y="1182369"/>
            <a:ext cx="0" cy="284480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480"/>
                </a:lnTo>
              </a:path>
            </a:pathLst>
          </a:custGeom>
          <a:ln w="635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99050" y="1463675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0"/>
                </a:moveTo>
                <a:lnTo>
                  <a:pt x="633730" y="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102225" y="118236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30">
                <a:moveTo>
                  <a:pt x="0" y="0"/>
                </a:moveTo>
                <a:lnTo>
                  <a:pt x="0" y="27813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105400" y="1457325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7380" y="0"/>
                </a:lnTo>
              </a:path>
            </a:pathLst>
          </a:custGeom>
          <a:ln w="6350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108575" y="1182369"/>
            <a:ext cx="0" cy="271780"/>
          </a:xfrm>
          <a:custGeom>
            <a:avLst/>
            <a:gdLst/>
            <a:ahLst/>
            <a:cxnLst/>
            <a:rect l="l" t="t" r="r" b="b"/>
            <a:pathLst>
              <a:path h="271780">
                <a:moveTo>
                  <a:pt x="0" y="0"/>
                </a:moveTo>
                <a:lnTo>
                  <a:pt x="0" y="271780"/>
                </a:lnTo>
              </a:path>
            </a:pathLst>
          </a:custGeom>
          <a:ln w="6350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111750" y="1450975"/>
            <a:ext cx="621030" cy="0"/>
          </a:xfrm>
          <a:custGeom>
            <a:avLst/>
            <a:gdLst/>
            <a:ahLst/>
            <a:cxnLst/>
            <a:rect l="l" t="t" r="r" b="b"/>
            <a:pathLst>
              <a:path w="621029">
                <a:moveTo>
                  <a:pt x="0" y="0"/>
                </a:moveTo>
                <a:lnTo>
                  <a:pt x="621030" y="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114925" y="1182369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0"/>
                </a:moveTo>
                <a:lnTo>
                  <a:pt x="0" y="26543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18100" y="1443989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680" y="0"/>
                </a:lnTo>
              </a:path>
            </a:pathLst>
          </a:custGeom>
          <a:ln w="7620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21275" y="1182369"/>
            <a:ext cx="0" cy="257810"/>
          </a:xfrm>
          <a:custGeom>
            <a:avLst/>
            <a:gdLst/>
            <a:ahLst/>
            <a:cxnLst/>
            <a:rect l="l" t="t" r="r" b="b"/>
            <a:pathLst>
              <a:path h="257809">
                <a:moveTo>
                  <a:pt x="0" y="0"/>
                </a:moveTo>
                <a:lnTo>
                  <a:pt x="0" y="257810"/>
                </a:lnTo>
              </a:path>
            </a:pathLst>
          </a:custGeom>
          <a:ln w="6350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124450" y="1437005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330" y="0"/>
                </a:lnTo>
              </a:path>
            </a:pathLst>
          </a:custGeom>
          <a:ln w="635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28259" y="1182369"/>
            <a:ext cx="0" cy="251460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762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32070" y="1430655"/>
            <a:ext cx="600710" cy="0"/>
          </a:xfrm>
          <a:custGeom>
            <a:avLst/>
            <a:gdLst/>
            <a:ahLst/>
            <a:cxnLst/>
            <a:rect l="l" t="t" r="r" b="b"/>
            <a:pathLst>
              <a:path w="600710">
                <a:moveTo>
                  <a:pt x="0" y="0"/>
                </a:moveTo>
                <a:lnTo>
                  <a:pt x="600710" y="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35245" y="1182369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0"/>
                </a:moveTo>
                <a:lnTo>
                  <a:pt x="0" y="24511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38420" y="1424305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6350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41595" y="1182369"/>
            <a:ext cx="0" cy="238760"/>
          </a:xfrm>
          <a:custGeom>
            <a:avLst/>
            <a:gdLst/>
            <a:ahLst/>
            <a:cxnLst/>
            <a:rect l="l" t="t" r="r" b="b"/>
            <a:pathLst>
              <a:path h="238759">
                <a:moveTo>
                  <a:pt x="0" y="0"/>
                </a:moveTo>
                <a:lnTo>
                  <a:pt x="0" y="238760"/>
                </a:lnTo>
              </a:path>
            </a:pathLst>
          </a:custGeom>
          <a:ln w="6350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44770" y="1417955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8010" y="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47945" y="1182369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151120" y="1411605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>
                <a:moveTo>
                  <a:pt x="0" y="0"/>
                </a:moveTo>
                <a:lnTo>
                  <a:pt x="581660" y="0"/>
                </a:lnTo>
              </a:path>
            </a:pathLst>
          </a:custGeom>
          <a:ln w="635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154295" y="118236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59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635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57470" y="1405255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5310" y="0"/>
                </a:lnTo>
              </a:path>
            </a:pathLst>
          </a:custGeom>
          <a:ln w="6350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60645" y="1182369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6350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63820" y="1398905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960" y="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166995" y="118236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59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170170" y="1392555"/>
            <a:ext cx="562610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610" y="0"/>
                </a:lnTo>
              </a:path>
            </a:pathLst>
          </a:custGeom>
          <a:ln w="635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73345" y="1182369"/>
            <a:ext cx="0" cy="207010"/>
          </a:xfrm>
          <a:custGeom>
            <a:avLst/>
            <a:gdLst/>
            <a:ahLst/>
            <a:cxnLst/>
            <a:rect l="l" t="t" r="r" b="b"/>
            <a:pathLst>
              <a:path h="207009">
                <a:moveTo>
                  <a:pt x="0" y="0"/>
                </a:moveTo>
                <a:lnTo>
                  <a:pt x="0" y="207010"/>
                </a:lnTo>
              </a:path>
            </a:pathLst>
          </a:custGeom>
          <a:ln w="635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176520" y="1386205"/>
            <a:ext cx="556260" cy="0"/>
          </a:xfrm>
          <a:custGeom>
            <a:avLst/>
            <a:gdLst/>
            <a:ahLst/>
            <a:cxnLst/>
            <a:rect l="l" t="t" r="r" b="b"/>
            <a:pathLst>
              <a:path w="556260">
                <a:moveTo>
                  <a:pt x="0" y="0"/>
                </a:moveTo>
                <a:lnTo>
                  <a:pt x="556260" y="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179695" y="1182369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6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182870" y="1379219"/>
            <a:ext cx="549910" cy="0"/>
          </a:xfrm>
          <a:custGeom>
            <a:avLst/>
            <a:gdLst/>
            <a:ahLst/>
            <a:cxnLst/>
            <a:rect l="l" t="t" r="r" b="b"/>
            <a:pathLst>
              <a:path w="549910">
                <a:moveTo>
                  <a:pt x="0" y="0"/>
                </a:moveTo>
                <a:lnTo>
                  <a:pt x="549910" y="0"/>
                </a:lnTo>
              </a:path>
            </a:pathLst>
          </a:custGeom>
          <a:ln w="762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186045" y="118236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40">
                <a:moveTo>
                  <a:pt x="0" y="0"/>
                </a:moveTo>
                <a:lnTo>
                  <a:pt x="0" y="193039"/>
                </a:lnTo>
              </a:path>
            </a:pathLst>
          </a:custGeom>
          <a:ln w="635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189220" y="1372235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193029" y="118236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689"/>
                </a:lnTo>
              </a:path>
            </a:pathLst>
          </a:custGeom>
          <a:ln w="7619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96840" y="1365885"/>
            <a:ext cx="535940" cy="0"/>
          </a:xfrm>
          <a:custGeom>
            <a:avLst/>
            <a:gdLst/>
            <a:ahLst/>
            <a:cxnLst/>
            <a:rect l="l" t="t" r="r" b="b"/>
            <a:pathLst>
              <a:path w="535939">
                <a:moveTo>
                  <a:pt x="0" y="0"/>
                </a:moveTo>
                <a:lnTo>
                  <a:pt x="535940" y="0"/>
                </a:lnTo>
              </a:path>
            </a:pathLst>
          </a:custGeom>
          <a:ln w="635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200015" y="118236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40">
                <a:moveTo>
                  <a:pt x="0" y="0"/>
                </a:moveTo>
                <a:lnTo>
                  <a:pt x="0" y="180339"/>
                </a:lnTo>
              </a:path>
            </a:pathLst>
          </a:custGeom>
          <a:ln w="635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203190" y="1359535"/>
            <a:ext cx="529590" cy="0"/>
          </a:xfrm>
          <a:custGeom>
            <a:avLst/>
            <a:gdLst/>
            <a:ahLst/>
            <a:cxnLst/>
            <a:rect l="l" t="t" r="r" b="b"/>
            <a:pathLst>
              <a:path w="529589">
                <a:moveTo>
                  <a:pt x="0" y="0"/>
                </a:moveTo>
                <a:lnTo>
                  <a:pt x="529590" y="0"/>
                </a:lnTo>
              </a:path>
            </a:pathLst>
          </a:custGeom>
          <a:ln w="6350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206365" y="118236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90">
                <a:moveTo>
                  <a:pt x="0" y="0"/>
                </a:moveTo>
                <a:lnTo>
                  <a:pt x="0" y="173989"/>
                </a:lnTo>
              </a:path>
            </a:pathLst>
          </a:custGeom>
          <a:ln w="6350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209540" y="1353185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3240" y="0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212715" y="118236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215890" y="1346835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890" y="0"/>
                </a:lnTo>
              </a:path>
            </a:pathLst>
          </a:custGeom>
          <a:ln w="635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219065" y="1182369"/>
            <a:ext cx="0" cy="161290"/>
          </a:xfrm>
          <a:custGeom>
            <a:avLst/>
            <a:gdLst/>
            <a:ahLst/>
            <a:cxnLst/>
            <a:rect l="l" t="t" r="r" b="b"/>
            <a:pathLst>
              <a:path h="161290">
                <a:moveTo>
                  <a:pt x="0" y="0"/>
                </a:moveTo>
                <a:lnTo>
                  <a:pt x="0" y="161289"/>
                </a:lnTo>
              </a:path>
            </a:pathLst>
          </a:custGeom>
          <a:ln w="635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22240" y="1340485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540" y="0"/>
                </a:lnTo>
              </a:path>
            </a:pathLst>
          </a:custGeom>
          <a:ln w="6350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25415" y="1182369"/>
            <a:ext cx="0" cy="154940"/>
          </a:xfrm>
          <a:custGeom>
            <a:avLst/>
            <a:gdLst/>
            <a:ahLst/>
            <a:cxnLst/>
            <a:rect l="l" t="t" r="r" b="b"/>
            <a:pathLst>
              <a:path h="154940">
                <a:moveTo>
                  <a:pt x="0" y="0"/>
                </a:moveTo>
                <a:lnTo>
                  <a:pt x="0" y="154939"/>
                </a:lnTo>
              </a:path>
            </a:pathLst>
          </a:custGeom>
          <a:ln w="6350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228590" y="1334135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231765" y="1182369"/>
            <a:ext cx="0" cy="148590"/>
          </a:xfrm>
          <a:custGeom>
            <a:avLst/>
            <a:gdLst/>
            <a:ahLst/>
            <a:cxnLst/>
            <a:rect l="l" t="t" r="r" b="b"/>
            <a:pathLst>
              <a:path h="148590">
                <a:moveTo>
                  <a:pt x="0" y="0"/>
                </a:moveTo>
                <a:lnTo>
                  <a:pt x="0" y="148589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234940" y="1327785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840" y="0"/>
                </a:lnTo>
              </a:path>
            </a:pathLst>
          </a:custGeom>
          <a:ln w="6350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238115" y="118236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40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6350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241290" y="1320800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7619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244465" y="1182369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247640" y="1313814"/>
            <a:ext cx="485140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0" y="0"/>
                </a:moveTo>
                <a:lnTo>
                  <a:pt x="485140" y="0"/>
                </a:lnTo>
              </a:path>
            </a:pathLst>
          </a:custGeom>
          <a:ln w="6350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250815" y="118236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6350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253990" y="1307464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790" y="0"/>
                </a:lnTo>
              </a:path>
            </a:pathLst>
          </a:custGeom>
          <a:ln w="635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257800" y="118236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762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61609" y="1301114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1170" y="0"/>
                </a:lnTo>
              </a:path>
            </a:pathLst>
          </a:custGeom>
          <a:ln w="6350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264784" y="118236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67959" y="1294764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820" y="0"/>
                </a:lnTo>
              </a:path>
            </a:pathLst>
          </a:custGeom>
          <a:ln w="635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71134" y="1182369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635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74309" y="1288414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470" y="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277484" y="1182369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280659" y="1282064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>
                <a:moveTo>
                  <a:pt x="0" y="0"/>
                </a:moveTo>
                <a:lnTo>
                  <a:pt x="452120" y="0"/>
                </a:lnTo>
              </a:path>
            </a:pathLst>
          </a:custGeom>
          <a:ln w="635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283834" y="1182369"/>
            <a:ext cx="0" cy="96520"/>
          </a:xfrm>
          <a:custGeom>
            <a:avLst/>
            <a:gdLst/>
            <a:ahLst/>
            <a:cxnLst/>
            <a:rect l="l" t="t" r="r" b="b"/>
            <a:pathLst>
              <a:path h="96519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635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287009" y="1275714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70" y="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90184" y="1182369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293359" y="1269364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9420" y="0"/>
                </a:lnTo>
              </a:path>
            </a:pathLst>
          </a:custGeom>
          <a:ln w="6350">
            <a:solidFill>
              <a:srgbClr val="00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293359" y="1182369"/>
            <a:ext cx="6350" cy="83820"/>
          </a:xfrm>
          <a:custGeom>
            <a:avLst/>
            <a:gdLst/>
            <a:ahLst/>
            <a:cxnLst/>
            <a:rect l="l" t="t" r="r" b="b"/>
            <a:pathLst>
              <a:path w="6350" h="83819">
                <a:moveTo>
                  <a:pt x="0" y="83820"/>
                </a:moveTo>
                <a:lnTo>
                  <a:pt x="6350" y="83820"/>
                </a:lnTo>
                <a:lnTo>
                  <a:pt x="6350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8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299709" y="1263014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3070" y="0"/>
                </a:lnTo>
              </a:path>
            </a:pathLst>
          </a:custGeom>
          <a:ln w="6350">
            <a:solidFill>
              <a:srgbClr val="00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99709" y="1182369"/>
            <a:ext cx="6350" cy="77470"/>
          </a:xfrm>
          <a:custGeom>
            <a:avLst/>
            <a:gdLst/>
            <a:ahLst/>
            <a:cxnLst/>
            <a:rect l="l" t="t" r="r" b="b"/>
            <a:pathLst>
              <a:path w="6350" h="77469">
                <a:moveTo>
                  <a:pt x="0" y="77470"/>
                </a:moveTo>
                <a:lnTo>
                  <a:pt x="6350" y="77470"/>
                </a:lnTo>
                <a:lnTo>
                  <a:pt x="6350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008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06059" y="1256664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720" y="0"/>
                </a:lnTo>
              </a:path>
            </a:pathLst>
          </a:custGeom>
          <a:ln w="6350">
            <a:solidFill>
              <a:srgbClr val="00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306059" y="1182369"/>
            <a:ext cx="6350" cy="71120"/>
          </a:xfrm>
          <a:custGeom>
            <a:avLst/>
            <a:gdLst/>
            <a:ahLst/>
            <a:cxnLst/>
            <a:rect l="l" t="t" r="r" b="b"/>
            <a:pathLst>
              <a:path w="6350" h="71119">
                <a:moveTo>
                  <a:pt x="0" y="71120"/>
                </a:moveTo>
                <a:lnTo>
                  <a:pt x="6350" y="71120"/>
                </a:lnTo>
                <a:lnTo>
                  <a:pt x="6350" y="0"/>
                </a:lnTo>
                <a:lnTo>
                  <a:pt x="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008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12409" y="1250314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370" y="0"/>
                </a:lnTo>
              </a:path>
            </a:pathLst>
          </a:custGeom>
          <a:ln w="6350">
            <a:solidFill>
              <a:srgbClr val="00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312409" y="1182369"/>
            <a:ext cx="6350" cy="64769"/>
          </a:xfrm>
          <a:custGeom>
            <a:avLst/>
            <a:gdLst/>
            <a:ahLst/>
            <a:cxnLst/>
            <a:rect l="l" t="t" r="r" b="b"/>
            <a:pathLst>
              <a:path w="6350" h="64769">
                <a:moveTo>
                  <a:pt x="0" y="64770"/>
                </a:moveTo>
                <a:lnTo>
                  <a:pt x="6350" y="64770"/>
                </a:lnTo>
                <a:lnTo>
                  <a:pt x="6350" y="0"/>
                </a:lnTo>
                <a:lnTo>
                  <a:pt x="0" y="0"/>
                </a:lnTo>
                <a:lnTo>
                  <a:pt x="0" y="64770"/>
                </a:lnTo>
                <a:close/>
              </a:path>
            </a:pathLst>
          </a:custGeom>
          <a:solidFill>
            <a:srgbClr val="008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18759" y="1243964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>
                <a:moveTo>
                  <a:pt x="0" y="0"/>
                </a:moveTo>
                <a:lnTo>
                  <a:pt x="414020" y="0"/>
                </a:lnTo>
              </a:path>
            </a:pathLst>
          </a:custGeom>
          <a:ln w="6350">
            <a:solidFill>
              <a:srgbClr val="00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18759" y="1182369"/>
            <a:ext cx="6350" cy="58419"/>
          </a:xfrm>
          <a:custGeom>
            <a:avLst/>
            <a:gdLst/>
            <a:ahLst/>
            <a:cxnLst/>
            <a:rect l="l" t="t" r="r" b="b"/>
            <a:pathLst>
              <a:path w="6350" h="58419">
                <a:moveTo>
                  <a:pt x="0" y="58420"/>
                </a:moveTo>
                <a:lnTo>
                  <a:pt x="6350" y="58420"/>
                </a:lnTo>
                <a:lnTo>
                  <a:pt x="6350" y="0"/>
                </a:lnTo>
                <a:lnTo>
                  <a:pt x="0" y="0"/>
                </a:lnTo>
                <a:lnTo>
                  <a:pt x="0" y="58420"/>
                </a:lnTo>
                <a:close/>
              </a:path>
            </a:pathLst>
          </a:custGeom>
          <a:solidFill>
            <a:srgbClr val="008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25109" y="1236980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70" y="0"/>
                </a:lnTo>
              </a:path>
            </a:pathLst>
          </a:custGeom>
          <a:ln w="7620">
            <a:solidFill>
              <a:srgbClr val="00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325109" y="1182369"/>
            <a:ext cx="6350" cy="50800"/>
          </a:xfrm>
          <a:custGeom>
            <a:avLst/>
            <a:gdLst/>
            <a:ahLst/>
            <a:cxnLst/>
            <a:rect l="l" t="t" r="r" b="b"/>
            <a:pathLst>
              <a:path w="6350" h="50800">
                <a:moveTo>
                  <a:pt x="0" y="50800"/>
                </a:moveTo>
                <a:lnTo>
                  <a:pt x="6350" y="50800"/>
                </a:lnTo>
                <a:lnTo>
                  <a:pt x="635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31459" y="1229994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0" y="0"/>
                </a:moveTo>
                <a:lnTo>
                  <a:pt x="401320" y="0"/>
                </a:lnTo>
              </a:path>
            </a:pathLst>
          </a:custGeom>
          <a:ln w="6350">
            <a:solidFill>
              <a:srgbClr val="00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31459" y="1182369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44450"/>
                </a:moveTo>
                <a:lnTo>
                  <a:pt x="6350" y="44450"/>
                </a:lnTo>
                <a:lnTo>
                  <a:pt x="635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9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37809" y="1223644"/>
            <a:ext cx="394970" cy="0"/>
          </a:xfrm>
          <a:custGeom>
            <a:avLst/>
            <a:gdLst/>
            <a:ahLst/>
            <a:cxnLst/>
            <a:rect l="l" t="t" r="r" b="b"/>
            <a:pathLst>
              <a:path w="394970">
                <a:moveTo>
                  <a:pt x="0" y="0"/>
                </a:moveTo>
                <a:lnTo>
                  <a:pt x="394970" y="0"/>
                </a:lnTo>
              </a:path>
            </a:pathLst>
          </a:custGeom>
          <a:ln w="6350">
            <a:solidFill>
              <a:srgbClr val="00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37809" y="1182369"/>
            <a:ext cx="7620" cy="38100"/>
          </a:xfrm>
          <a:custGeom>
            <a:avLst/>
            <a:gdLst/>
            <a:ahLst/>
            <a:cxnLst/>
            <a:rect l="l" t="t" r="r" b="b"/>
            <a:pathLst>
              <a:path w="7620" h="38100">
                <a:moveTo>
                  <a:pt x="0" y="38100"/>
                </a:moveTo>
                <a:lnTo>
                  <a:pt x="7619" y="38100"/>
                </a:lnTo>
                <a:lnTo>
                  <a:pt x="761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9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345429" y="1217294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 w="6350">
            <a:solidFill>
              <a:srgbClr val="00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345429" y="1182369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750"/>
                </a:moveTo>
                <a:lnTo>
                  <a:pt x="6350" y="31750"/>
                </a:lnTo>
                <a:lnTo>
                  <a:pt x="635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009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51779" y="1210944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6350">
            <a:solidFill>
              <a:srgbClr val="00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351779" y="1182369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0" y="25400"/>
                </a:moveTo>
                <a:lnTo>
                  <a:pt x="6350" y="25400"/>
                </a:lnTo>
                <a:lnTo>
                  <a:pt x="635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58129" y="1204594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650" y="0"/>
                </a:lnTo>
              </a:path>
            </a:pathLst>
          </a:custGeom>
          <a:ln w="6350">
            <a:solidFill>
              <a:srgbClr val="00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58129" y="1182369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0" y="19050"/>
                </a:moveTo>
                <a:lnTo>
                  <a:pt x="6350" y="19050"/>
                </a:lnTo>
                <a:lnTo>
                  <a:pt x="63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9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64479" y="1198244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8300" y="0"/>
                </a:lnTo>
              </a:path>
            </a:pathLst>
          </a:custGeom>
          <a:ln w="6350">
            <a:solidFill>
              <a:srgbClr val="0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64479" y="1182369"/>
            <a:ext cx="6350" cy="12700"/>
          </a:xfrm>
          <a:custGeom>
            <a:avLst/>
            <a:gdLst/>
            <a:ahLst/>
            <a:cxnLst/>
            <a:rect l="l" t="t" r="r" b="b"/>
            <a:pathLst>
              <a:path w="6350" h="12700">
                <a:moveTo>
                  <a:pt x="0" y="12700"/>
                </a:moveTo>
                <a:lnTo>
                  <a:pt x="6350" y="12700"/>
                </a:lnTo>
                <a:lnTo>
                  <a:pt x="63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70829" y="119189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6350">
            <a:solidFill>
              <a:srgbClr val="00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70829" y="1182369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350" y="6350"/>
                </a:lnTo>
                <a:lnTo>
                  <a:pt x="635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009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77179" y="1185544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6350">
            <a:solidFill>
              <a:srgbClr val="009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716020" y="1182369"/>
            <a:ext cx="2015489" cy="1318260"/>
          </a:xfrm>
          <a:custGeom>
            <a:avLst/>
            <a:gdLst/>
            <a:ahLst/>
            <a:cxnLst/>
            <a:rect l="l" t="t" r="r" b="b"/>
            <a:pathLst>
              <a:path w="2015489" h="1318260">
                <a:moveTo>
                  <a:pt x="1008379" y="1318259"/>
                </a:moveTo>
                <a:lnTo>
                  <a:pt x="0" y="1318259"/>
                </a:lnTo>
                <a:lnTo>
                  <a:pt x="0" y="0"/>
                </a:lnTo>
                <a:lnTo>
                  <a:pt x="2015489" y="0"/>
                </a:lnTo>
                <a:lnTo>
                  <a:pt x="2015489" y="1318259"/>
                </a:lnTo>
                <a:lnTo>
                  <a:pt x="1008379" y="131825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 txBox="1"/>
          <p:nvPr/>
        </p:nvSpPr>
        <p:spPr>
          <a:xfrm>
            <a:off x="4237990" y="1661159"/>
            <a:ext cx="97281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een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5680709" y="3412490"/>
            <a:ext cx="962660" cy="204470"/>
          </a:xfrm>
          <a:custGeom>
            <a:avLst/>
            <a:gdLst/>
            <a:ahLst/>
            <a:cxnLst/>
            <a:rect l="l" t="t" r="r" b="b"/>
            <a:pathLst>
              <a:path w="962659" h="204470">
                <a:moveTo>
                  <a:pt x="0" y="204470"/>
                </a:moveTo>
                <a:lnTo>
                  <a:pt x="962660" y="0"/>
                </a:lnTo>
              </a:path>
            </a:pathLst>
          </a:custGeom>
          <a:ln w="28393">
            <a:solidFill>
              <a:srgbClr val="0004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719569" y="2613660"/>
            <a:ext cx="2015489" cy="1316990"/>
          </a:xfrm>
          <a:custGeom>
            <a:avLst/>
            <a:gdLst/>
            <a:ahLst/>
            <a:cxnLst/>
            <a:rect l="l" t="t" r="r" b="b"/>
            <a:pathLst>
              <a:path w="2015490" h="1316989">
                <a:moveTo>
                  <a:pt x="2015489" y="0"/>
                </a:moveTo>
                <a:lnTo>
                  <a:pt x="0" y="0"/>
                </a:lnTo>
                <a:lnTo>
                  <a:pt x="0" y="1316989"/>
                </a:lnTo>
                <a:lnTo>
                  <a:pt x="2015489" y="1316989"/>
                </a:lnTo>
                <a:lnTo>
                  <a:pt x="2015489" y="0"/>
                </a:lnTo>
                <a:close/>
              </a:path>
            </a:pathLst>
          </a:custGeom>
          <a:solidFill>
            <a:srgbClr val="A7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719569" y="2613660"/>
            <a:ext cx="2015489" cy="1316990"/>
          </a:xfrm>
          <a:custGeom>
            <a:avLst/>
            <a:gdLst/>
            <a:ahLst/>
            <a:cxnLst/>
            <a:rect l="l" t="t" r="r" b="b"/>
            <a:pathLst>
              <a:path w="2015490" h="1316989">
                <a:moveTo>
                  <a:pt x="1008379" y="1316989"/>
                </a:moveTo>
                <a:lnTo>
                  <a:pt x="0" y="1316989"/>
                </a:lnTo>
                <a:lnTo>
                  <a:pt x="0" y="0"/>
                </a:lnTo>
                <a:lnTo>
                  <a:pt x="2015489" y="0"/>
                </a:lnTo>
                <a:lnTo>
                  <a:pt x="2015489" y="1316989"/>
                </a:lnTo>
                <a:lnTo>
                  <a:pt x="1008379" y="1316989"/>
                </a:lnTo>
                <a:close/>
              </a:path>
            </a:pathLst>
          </a:custGeom>
          <a:ln w="9344">
            <a:solidFill>
              <a:srgbClr val="A78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592569" y="3201670"/>
            <a:ext cx="2015489" cy="666750"/>
          </a:xfrm>
          <a:custGeom>
            <a:avLst/>
            <a:gdLst/>
            <a:ahLst/>
            <a:cxnLst/>
            <a:rect l="l" t="t" r="r" b="b"/>
            <a:pathLst>
              <a:path w="2015490" h="666750">
                <a:moveTo>
                  <a:pt x="0" y="666750"/>
                </a:moveTo>
                <a:lnTo>
                  <a:pt x="2015489" y="666750"/>
                </a:lnTo>
                <a:lnTo>
                  <a:pt x="2015489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92569" y="2550160"/>
            <a:ext cx="1014730" cy="651510"/>
          </a:xfrm>
          <a:custGeom>
            <a:avLst/>
            <a:gdLst/>
            <a:ahLst/>
            <a:cxnLst/>
            <a:rect l="l" t="t" r="r" b="b"/>
            <a:pathLst>
              <a:path w="1014729" h="651510">
                <a:moveTo>
                  <a:pt x="0" y="651510"/>
                </a:moveTo>
                <a:lnTo>
                  <a:pt x="1014729" y="651510"/>
                </a:lnTo>
                <a:lnTo>
                  <a:pt x="1014729" y="0"/>
                </a:lnTo>
                <a:lnTo>
                  <a:pt x="0" y="0"/>
                </a:lnTo>
                <a:lnTo>
                  <a:pt x="0" y="65151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08694" y="2550160"/>
            <a:ext cx="0" cy="651510"/>
          </a:xfrm>
          <a:custGeom>
            <a:avLst/>
            <a:gdLst/>
            <a:ahLst/>
            <a:cxnLst/>
            <a:rect l="l" t="t" r="r" b="b"/>
            <a:pathLst>
              <a:path h="651510">
                <a:moveTo>
                  <a:pt x="0" y="0"/>
                </a:moveTo>
                <a:lnTo>
                  <a:pt x="0" y="651510"/>
                </a:lnTo>
              </a:path>
            </a:pathLst>
          </a:custGeom>
          <a:ln w="3175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607300" y="3198495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2030" y="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610475" y="2550160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516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13650" y="3192145"/>
            <a:ext cx="995680" cy="0"/>
          </a:xfrm>
          <a:custGeom>
            <a:avLst/>
            <a:gdLst/>
            <a:ahLst/>
            <a:cxnLst/>
            <a:rect l="l" t="t" r="r" b="b"/>
            <a:pathLst>
              <a:path w="995679">
                <a:moveTo>
                  <a:pt x="0" y="0"/>
                </a:moveTo>
                <a:lnTo>
                  <a:pt x="995680" y="0"/>
                </a:lnTo>
              </a:path>
            </a:pathLst>
          </a:custGeom>
          <a:ln w="635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16825" y="255016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10"/>
                </a:lnTo>
              </a:path>
            </a:pathLst>
          </a:custGeom>
          <a:ln w="635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20000" y="3185795"/>
            <a:ext cx="989330" cy="0"/>
          </a:xfrm>
          <a:custGeom>
            <a:avLst/>
            <a:gdLst/>
            <a:ahLst/>
            <a:cxnLst/>
            <a:rect l="l" t="t" r="r" b="b"/>
            <a:pathLst>
              <a:path w="989329">
                <a:moveTo>
                  <a:pt x="0" y="0"/>
                </a:moveTo>
                <a:lnTo>
                  <a:pt x="989330" y="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623175" y="2550160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46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626350" y="3179445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6350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629525" y="2550160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6350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632700" y="3173095"/>
            <a:ext cx="976630" cy="0"/>
          </a:xfrm>
          <a:custGeom>
            <a:avLst/>
            <a:gdLst/>
            <a:ahLst/>
            <a:cxnLst/>
            <a:rect l="l" t="t" r="r" b="b"/>
            <a:pathLst>
              <a:path w="976629">
                <a:moveTo>
                  <a:pt x="0" y="0"/>
                </a:moveTo>
                <a:lnTo>
                  <a:pt x="976630" y="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635875" y="2550160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0"/>
                </a:moveTo>
                <a:lnTo>
                  <a:pt x="0" y="61976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39050" y="3166745"/>
            <a:ext cx="97028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280" y="0"/>
                </a:lnTo>
              </a:path>
            </a:pathLst>
          </a:custGeom>
          <a:ln w="635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42859" y="2550160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3410"/>
                </a:lnTo>
              </a:path>
            </a:pathLst>
          </a:custGeom>
          <a:ln w="762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646669" y="3160395"/>
            <a:ext cx="962660" cy="0"/>
          </a:xfrm>
          <a:custGeom>
            <a:avLst/>
            <a:gdLst/>
            <a:ahLst/>
            <a:cxnLst/>
            <a:rect l="l" t="t" r="r" b="b"/>
            <a:pathLst>
              <a:path w="962659">
                <a:moveTo>
                  <a:pt x="0" y="0"/>
                </a:moveTo>
                <a:lnTo>
                  <a:pt x="962660" y="0"/>
                </a:lnTo>
              </a:path>
            </a:pathLst>
          </a:custGeom>
          <a:ln w="6350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649844" y="2550160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7060"/>
                </a:lnTo>
              </a:path>
            </a:pathLst>
          </a:custGeom>
          <a:ln w="6350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653019" y="3154045"/>
            <a:ext cx="956310" cy="0"/>
          </a:xfrm>
          <a:custGeom>
            <a:avLst/>
            <a:gdLst/>
            <a:ahLst/>
            <a:cxnLst/>
            <a:rect l="l" t="t" r="r" b="b"/>
            <a:pathLst>
              <a:path w="956309">
                <a:moveTo>
                  <a:pt x="0" y="0"/>
                </a:moveTo>
                <a:lnTo>
                  <a:pt x="956310" y="0"/>
                </a:lnTo>
              </a:path>
            </a:pathLst>
          </a:custGeom>
          <a:ln w="635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656194" y="2550160"/>
            <a:ext cx="0" cy="600710"/>
          </a:xfrm>
          <a:custGeom>
            <a:avLst/>
            <a:gdLst/>
            <a:ahLst/>
            <a:cxnLst/>
            <a:rect l="l" t="t" r="r" b="b"/>
            <a:pathLst>
              <a:path h="600710">
                <a:moveTo>
                  <a:pt x="0" y="0"/>
                </a:moveTo>
                <a:lnTo>
                  <a:pt x="0" y="600710"/>
                </a:lnTo>
              </a:path>
            </a:pathLst>
          </a:custGeom>
          <a:ln w="635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659369" y="3147060"/>
            <a:ext cx="949960" cy="0"/>
          </a:xfrm>
          <a:custGeom>
            <a:avLst/>
            <a:gdLst/>
            <a:ahLst/>
            <a:cxnLst/>
            <a:rect l="l" t="t" r="r" b="b"/>
            <a:pathLst>
              <a:path w="949959">
                <a:moveTo>
                  <a:pt x="0" y="0"/>
                </a:moveTo>
                <a:lnTo>
                  <a:pt x="949960" y="0"/>
                </a:lnTo>
              </a:path>
            </a:pathLst>
          </a:custGeom>
          <a:ln w="7619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662544" y="25501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6350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665719" y="3140075"/>
            <a:ext cx="943610" cy="0"/>
          </a:xfrm>
          <a:custGeom>
            <a:avLst/>
            <a:gdLst/>
            <a:ahLst/>
            <a:cxnLst/>
            <a:rect l="l" t="t" r="r" b="b"/>
            <a:pathLst>
              <a:path w="943609">
                <a:moveTo>
                  <a:pt x="0" y="0"/>
                </a:moveTo>
                <a:lnTo>
                  <a:pt x="943610" y="0"/>
                </a:lnTo>
              </a:path>
            </a:pathLst>
          </a:custGeom>
          <a:ln w="6350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668894" y="2550160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740"/>
                </a:lnTo>
              </a:path>
            </a:pathLst>
          </a:custGeom>
          <a:ln w="6350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672069" y="3133725"/>
            <a:ext cx="937260" cy="0"/>
          </a:xfrm>
          <a:custGeom>
            <a:avLst/>
            <a:gdLst/>
            <a:ahLst/>
            <a:cxnLst/>
            <a:rect l="l" t="t" r="r" b="b"/>
            <a:pathLst>
              <a:path w="937259">
                <a:moveTo>
                  <a:pt x="0" y="0"/>
                </a:moveTo>
                <a:lnTo>
                  <a:pt x="937260" y="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675244" y="2550160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78419" y="312737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09">
                <a:moveTo>
                  <a:pt x="0" y="0"/>
                </a:moveTo>
                <a:lnTo>
                  <a:pt x="930910" y="0"/>
                </a:lnTo>
              </a:path>
            </a:pathLst>
          </a:custGeom>
          <a:ln w="635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81594" y="2550160"/>
            <a:ext cx="0" cy="57404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4040"/>
                </a:lnTo>
              </a:path>
            </a:pathLst>
          </a:custGeom>
          <a:ln w="635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684769" y="3121025"/>
            <a:ext cx="924560" cy="0"/>
          </a:xfrm>
          <a:custGeom>
            <a:avLst/>
            <a:gdLst/>
            <a:ahLst/>
            <a:cxnLst/>
            <a:rect l="l" t="t" r="r" b="b"/>
            <a:pathLst>
              <a:path w="924559">
                <a:moveTo>
                  <a:pt x="0" y="0"/>
                </a:moveTo>
                <a:lnTo>
                  <a:pt x="924560" y="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687944" y="255016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9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691119" y="3114675"/>
            <a:ext cx="918210" cy="0"/>
          </a:xfrm>
          <a:custGeom>
            <a:avLst/>
            <a:gdLst/>
            <a:ahLst/>
            <a:cxnLst/>
            <a:rect l="l" t="t" r="r" b="b"/>
            <a:pathLst>
              <a:path w="918209">
                <a:moveTo>
                  <a:pt x="0" y="0"/>
                </a:moveTo>
                <a:lnTo>
                  <a:pt x="918210" y="0"/>
                </a:lnTo>
              </a:path>
            </a:pathLst>
          </a:custGeom>
          <a:ln w="635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694294" y="2550160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40"/>
                </a:lnTo>
              </a:path>
            </a:pathLst>
          </a:custGeom>
          <a:ln w="635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697469" y="3108325"/>
            <a:ext cx="911860" cy="0"/>
          </a:xfrm>
          <a:custGeom>
            <a:avLst/>
            <a:gdLst/>
            <a:ahLst/>
            <a:cxnLst/>
            <a:rect l="l" t="t" r="r" b="b"/>
            <a:pathLst>
              <a:path w="911859">
                <a:moveTo>
                  <a:pt x="0" y="0"/>
                </a:moveTo>
                <a:lnTo>
                  <a:pt x="911860" y="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700644" y="255016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9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703819" y="3101975"/>
            <a:ext cx="905510" cy="0"/>
          </a:xfrm>
          <a:custGeom>
            <a:avLst/>
            <a:gdLst/>
            <a:ahLst/>
            <a:cxnLst/>
            <a:rect l="l" t="t" r="r" b="b"/>
            <a:pathLst>
              <a:path w="905509">
                <a:moveTo>
                  <a:pt x="0" y="0"/>
                </a:moveTo>
                <a:lnTo>
                  <a:pt x="905510" y="0"/>
                </a:lnTo>
              </a:path>
            </a:pathLst>
          </a:custGeom>
          <a:ln w="635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707630" y="2550160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762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711440" y="3095625"/>
            <a:ext cx="897890" cy="0"/>
          </a:xfrm>
          <a:custGeom>
            <a:avLst/>
            <a:gdLst/>
            <a:ahLst/>
            <a:cxnLst/>
            <a:rect l="l" t="t" r="r" b="b"/>
            <a:pathLst>
              <a:path w="897890">
                <a:moveTo>
                  <a:pt x="0" y="0"/>
                </a:moveTo>
                <a:lnTo>
                  <a:pt x="897890" y="0"/>
                </a:lnTo>
              </a:path>
            </a:pathLst>
          </a:custGeom>
          <a:ln w="6350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14615" y="255016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90"/>
                </a:lnTo>
              </a:path>
            </a:pathLst>
          </a:custGeom>
          <a:ln w="6350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717790" y="3089275"/>
            <a:ext cx="891540" cy="0"/>
          </a:xfrm>
          <a:custGeom>
            <a:avLst/>
            <a:gdLst/>
            <a:ahLst/>
            <a:cxnLst/>
            <a:rect l="l" t="t" r="r" b="b"/>
            <a:pathLst>
              <a:path w="891540">
                <a:moveTo>
                  <a:pt x="0" y="0"/>
                </a:moveTo>
                <a:lnTo>
                  <a:pt x="891540" y="0"/>
                </a:lnTo>
              </a:path>
            </a:pathLst>
          </a:custGeom>
          <a:ln w="6350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720965" y="255016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350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724140" y="3082289"/>
            <a:ext cx="885190" cy="0"/>
          </a:xfrm>
          <a:custGeom>
            <a:avLst/>
            <a:gdLst/>
            <a:ahLst/>
            <a:cxnLst/>
            <a:rect l="l" t="t" r="r" b="b"/>
            <a:pathLst>
              <a:path w="885190">
                <a:moveTo>
                  <a:pt x="0" y="0"/>
                </a:moveTo>
                <a:lnTo>
                  <a:pt x="885190" y="0"/>
                </a:lnTo>
              </a:path>
            </a:pathLst>
          </a:custGeom>
          <a:ln w="7620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727315" y="2550160"/>
            <a:ext cx="0" cy="528320"/>
          </a:xfrm>
          <a:custGeom>
            <a:avLst/>
            <a:gdLst/>
            <a:ahLst/>
            <a:cxnLst/>
            <a:rect l="l" t="t" r="r" b="b"/>
            <a:pathLst>
              <a:path h="528319">
                <a:moveTo>
                  <a:pt x="0" y="0"/>
                </a:moveTo>
                <a:lnTo>
                  <a:pt x="0" y="528320"/>
                </a:lnTo>
              </a:path>
            </a:pathLst>
          </a:custGeom>
          <a:ln w="6350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30490" y="3075304"/>
            <a:ext cx="878840" cy="0"/>
          </a:xfrm>
          <a:custGeom>
            <a:avLst/>
            <a:gdLst/>
            <a:ahLst/>
            <a:cxnLst/>
            <a:rect l="l" t="t" r="r" b="b"/>
            <a:pathLst>
              <a:path w="878840">
                <a:moveTo>
                  <a:pt x="0" y="0"/>
                </a:moveTo>
                <a:lnTo>
                  <a:pt x="878840" y="0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733665" y="2550160"/>
            <a:ext cx="0" cy="521970"/>
          </a:xfrm>
          <a:custGeom>
            <a:avLst/>
            <a:gdLst/>
            <a:ahLst/>
            <a:cxnLst/>
            <a:rect l="l" t="t" r="r" b="b"/>
            <a:pathLst>
              <a:path h="521969">
                <a:moveTo>
                  <a:pt x="0" y="0"/>
                </a:moveTo>
                <a:lnTo>
                  <a:pt x="0" y="521970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736840" y="3068954"/>
            <a:ext cx="872490" cy="0"/>
          </a:xfrm>
          <a:custGeom>
            <a:avLst/>
            <a:gdLst/>
            <a:ahLst/>
            <a:cxnLst/>
            <a:rect l="l" t="t" r="r" b="b"/>
            <a:pathLst>
              <a:path w="872490">
                <a:moveTo>
                  <a:pt x="0" y="0"/>
                </a:moveTo>
                <a:lnTo>
                  <a:pt x="872490" y="0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740015" y="2550160"/>
            <a:ext cx="0" cy="515620"/>
          </a:xfrm>
          <a:custGeom>
            <a:avLst/>
            <a:gdLst/>
            <a:ahLst/>
            <a:cxnLst/>
            <a:rect l="l" t="t" r="r" b="b"/>
            <a:pathLst>
              <a:path h="515619">
                <a:moveTo>
                  <a:pt x="0" y="0"/>
                </a:moveTo>
                <a:lnTo>
                  <a:pt x="0" y="515620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743190" y="3062604"/>
            <a:ext cx="866140" cy="0"/>
          </a:xfrm>
          <a:custGeom>
            <a:avLst/>
            <a:gdLst/>
            <a:ahLst/>
            <a:cxnLst/>
            <a:rect l="l" t="t" r="r" b="b"/>
            <a:pathLst>
              <a:path w="866140">
                <a:moveTo>
                  <a:pt x="0" y="0"/>
                </a:moveTo>
                <a:lnTo>
                  <a:pt x="866140" y="0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746365" y="255016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749540" y="305625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790" y="0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752715" y="255016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19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755890" y="3049904"/>
            <a:ext cx="853440" cy="0"/>
          </a:xfrm>
          <a:custGeom>
            <a:avLst/>
            <a:gdLst/>
            <a:ahLst/>
            <a:cxnLst/>
            <a:rect l="l" t="t" r="r" b="b"/>
            <a:pathLst>
              <a:path w="853440">
                <a:moveTo>
                  <a:pt x="0" y="0"/>
                </a:moveTo>
                <a:lnTo>
                  <a:pt x="853440" y="0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759065" y="255016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69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62240" y="3043554"/>
            <a:ext cx="847090" cy="0"/>
          </a:xfrm>
          <a:custGeom>
            <a:avLst/>
            <a:gdLst/>
            <a:ahLst/>
            <a:cxnLst/>
            <a:rect l="l" t="t" r="r" b="b"/>
            <a:pathLst>
              <a:path w="847090">
                <a:moveTo>
                  <a:pt x="0" y="0"/>
                </a:moveTo>
                <a:lnTo>
                  <a:pt x="847090" y="0"/>
                </a:lnTo>
              </a:path>
            </a:pathLst>
          </a:custGeom>
          <a:ln w="6350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765415" y="2550160"/>
            <a:ext cx="0" cy="490220"/>
          </a:xfrm>
          <a:custGeom>
            <a:avLst/>
            <a:gdLst/>
            <a:ahLst/>
            <a:cxnLst/>
            <a:rect l="l" t="t" r="r" b="b"/>
            <a:pathLst>
              <a:path h="490219">
                <a:moveTo>
                  <a:pt x="0" y="0"/>
                </a:moveTo>
                <a:lnTo>
                  <a:pt x="0" y="490220"/>
                </a:lnTo>
              </a:path>
            </a:pathLst>
          </a:custGeom>
          <a:ln w="6350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68590" y="3037204"/>
            <a:ext cx="840740" cy="0"/>
          </a:xfrm>
          <a:custGeom>
            <a:avLst/>
            <a:gdLst/>
            <a:ahLst/>
            <a:cxnLst/>
            <a:rect l="l" t="t" r="r" b="b"/>
            <a:pathLst>
              <a:path w="840740">
                <a:moveTo>
                  <a:pt x="0" y="0"/>
                </a:moveTo>
                <a:lnTo>
                  <a:pt x="840740" y="0"/>
                </a:lnTo>
              </a:path>
            </a:pathLst>
          </a:custGeom>
          <a:ln w="6350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771765" y="2550160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870"/>
                </a:lnTo>
              </a:path>
            </a:pathLst>
          </a:custGeom>
          <a:ln w="6350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774940" y="3030854"/>
            <a:ext cx="83439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390" y="0"/>
                </a:lnTo>
              </a:path>
            </a:pathLst>
          </a:custGeom>
          <a:ln w="6350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778115" y="2550160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520"/>
                </a:lnTo>
              </a:path>
            </a:pathLst>
          </a:custGeom>
          <a:ln w="6350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781290" y="3024504"/>
            <a:ext cx="828040" cy="0"/>
          </a:xfrm>
          <a:custGeom>
            <a:avLst/>
            <a:gdLst/>
            <a:ahLst/>
            <a:cxnLst/>
            <a:rect l="l" t="t" r="r" b="b"/>
            <a:pathLst>
              <a:path w="828040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635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84465" y="2550160"/>
            <a:ext cx="0" cy="471170"/>
          </a:xfrm>
          <a:custGeom>
            <a:avLst/>
            <a:gdLst/>
            <a:ahLst/>
            <a:cxnLst/>
            <a:rect l="l" t="t" r="r" b="b"/>
            <a:pathLst>
              <a:path h="471169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635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787640" y="3018154"/>
            <a:ext cx="821690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690" y="0"/>
                </a:lnTo>
              </a:path>
            </a:pathLst>
          </a:custGeom>
          <a:ln w="6350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791450" y="2550160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820"/>
                </a:lnTo>
              </a:path>
            </a:pathLst>
          </a:custGeom>
          <a:ln w="7619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95259" y="3011804"/>
            <a:ext cx="814069" cy="0"/>
          </a:xfrm>
          <a:custGeom>
            <a:avLst/>
            <a:gdLst/>
            <a:ahLst/>
            <a:cxnLst/>
            <a:rect l="l" t="t" r="r" b="b"/>
            <a:pathLst>
              <a:path w="814070">
                <a:moveTo>
                  <a:pt x="0" y="0"/>
                </a:moveTo>
                <a:lnTo>
                  <a:pt x="814070" y="0"/>
                </a:lnTo>
              </a:path>
            </a:pathLst>
          </a:custGeom>
          <a:ln w="635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798434" y="2550160"/>
            <a:ext cx="0" cy="458470"/>
          </a:xfrm>
          <a:custGeom>
            <a:avLst/>
            <a:gdLst/>
            <a:ahLst/>
            <a:cxnLst/>
            <a:rect l="l" t="t" r="r" b="b"/>
            <a:pathLst>
              <a:path h="458469">
                <a:moveTo>
                  <a:pt x="0" y="0"/>
                </a:moveTo>
                <a:lnTo>
                  <a:pt x="0" y="458470"/>
                </a:lnTo>
              </a:path>
            </a:pathLst>
          </a:custGeom>
          <a:ln w="635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801609" y="3005454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720" y="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04784" y="255016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807959" y="2998470"/>
            <a:ext cx="801370" cy="0"/>
          </a:xfrm>
          <a:custGeom>
            <a:avLst/>
            <a:gdLst/>
            <a:ahLst/>
            <a:cxnLst/>
            <a:rect l="l" t="t" r="r" b="b"/>
            <a:pathLst>
              <a:path w="801370">
                <a:moveTo>
                  <a:pt x="0" y="0"/>
                </a:moveTo>
                <a:lnTo>
                  <a:pt x="801370" y="0"/>
                </a:lnTo>
              </a:path>
            </a:pathLst>
          </a:custGeom>
          <a:ln w="7619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811134" y="2550160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4500"/>
                </a:lnTo>
              </a:path>
            </a:pathLst>
          </a:custGeom>
          <a:ln w="6350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814309" y="2991485"/>
            <a:ext cx="795020" cy="0"/>
          </a:xfrm>
          <a:custGeom>
            <a:avLst/>
            <a:gdLst/>
            <a:ahLst/>
            <a:cxnLst/>
            <a:rect l="l" t="t" r="r" b="b"/>
            <a:pathLst>
              <a:path w="795020">
                <a:moveTo>
                  <a:pt x="0" y="0"/>
                </a:moveTo>
                <a:lnTo>
                  <a:pt x="795020" y="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817484" y="2550160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820659" y="2985135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670" y="0"/>
                </a:lnTo>
              </a:path>
            </a:pathLst>
          </a:custGeom>
          <a:ln w="635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823834" y="255016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827009" y="2978785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2320" y="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830184" y="2550160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45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833359" y="2972435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>
                <a:moveTo>
                  <a:pt x="0" y="0"/>
                </a:moveTo>
                <a:lnTo>
                  <a:pt x="775970" y="0"/>
                </a:lnTo>
              </a:path>
            </a:pathLst>
          </a:custGeom>
          <a:ln w="6350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836534" y="255016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839709" y="2966085"/>
            <a:ext cx="769620" cy="0"/>
          </a:xfrm>
          <a:custGeom>
            <a:avLst/>
            <a:gdLst/>
            <a:ahLst/>
            <a:cxnLst/>
            <a:rect l="l" t="t" r="r" b="b"/>
            <a:pathLst>
              <a:path w="769620">
                <a:moveTo>
                  <a:pt x="0" y="0"/>
                </a:moveTo>
                <a:lnTo>
                  <a:pt x="769620" y="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842884" y="2550160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75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846059" y="2959735"/>
            <a:ext cx="763270" cy="0"/>
          </a:xfrm>
          <a:custGeom>
            <a:avLst/>
            <a:gdLst/>
            <a:ahLst/>
            <a:cxnLst/>
            <a:rect l="l" t="t" r="r" b="b"/>
            <a:pathLst>
              <a:path w="763270">
                <a:moveTo>
                  <a:pt x="0" y="0"/>
                </a:moveTo>
                <a:lnTo>
                  <a:pt x="763270" y="0"/>
                </a:lnTo>
              </a:path>
            </a:pathLst>
          </a:custGeom>
          <a:ln w="635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849234" y="255016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852409" y="2953385"/>
            <a:ext cx="756920" cy="0"/>
          </a:xfrm>
          <a:custGeom>
            <a:avLst/>
            <a:gdLst/>
            <a:ahLst/>
            <a:cxnLst/>
            <a:rect l="l" t="t" r="r" b="b"/>
            <a:pathLst>
              <a:path w="756920">
                <a:moveTo>
                  <a:pt x="0" y="0"/>
                </a:moveTo>
                <a:lnTo>
                  <a:pt x="756920" y="0"/>
                </a:lnTo>
              </a:path>
            </a:pathLst>
          </a:custGeom>
          <a:ln w="635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856219" y="2550160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762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860030" y="2947035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0" y="0"/>
                </a:moveTo>
                <a:lnTo>
                  <a:pt x="749300" y="0"/>
                </a:lnTo>
              </a:path>
            </a:pathLst>
          </a:custGeom>
          <a:ln w="6350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863205" y="255016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6350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866380" y="2940685"/>
            <a:ext cx="742950" cy="0"/>
          </a:xfrm>
          <a:custGeom>
            <a:avLst/>
            <a:gdLst/>
            <a:ahLst/>
            <a:cxnLst/>
            <a:rect l="l" t="t" r="r" b="b"/>
            <a:pathLst>
              <a:path w="742950">
                <a:moveTo>
                  <a:pt x="0" y="0"/>
                </a:moveTo>
                <a:lnTo>
                  <a:pt x="742950" y="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869555" y="255016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872730" y="2933700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600" y="0"/>
                </a:lnTo>
              </a:path>
            </a:pathLst>
          </a:custGeom>
          <a:ln w="7619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875905" y="255016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730"/>
                </a:lnTo>
              </a:path>
            </a:pathLst>
          </a:custGeom>
          <a:ln w="6350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879080" y="2926714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30250" y="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882255" y="255016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885430" y="2920364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635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888605" y="255016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635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91780" y="2914014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550" y="0"/>
                </a:lnTo>
              </a:path>
            </a:pathLst>
          </a:custGeom>
          <a:ln w="6350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894955" y="2550160"/>
            <a:ext cx="0" cy="360680"/>
          </a:xfrm>
          <a:custGeom>
            <a:avLst/>
            <a:gdLst/>
            <a:ahLst/>
            <a:cxnLst/>
            <a:rect l="l" t="t" r="r" b="b"/>
            <a:pathLst>
              <a:path h="360680">
                <a:moveTo>
                  <a:pt x="0" y="0"/>
                </a:moveTo>
                <a:lnTo>
                  <a:pt x="0" y="360680"/>
                </a:lnTo>
              </a:path>
            </a:pathLst>
          </a:custGeom>
          <a:ln w="6350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898130" y="2907664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901305" y="2550160"/>
            <a:ext cx="0" cy="354330"/>
          </a:xfrm>
          <a:custGeom>
            <a:avLst/>
            <a:gdLst/>
            <a:ahLst/>
            <a:cxnLst/>
            <a:rect l="l" t="t" r="r" b="b"/>
            <a:pathLst>
              <a:path h="354330">
                <a:moveTo>
                  <a:pt x="0" y="0"/>
                </a:moveTo>
                <a:lnTo>
                  <a:pt x="0" y="35433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904480" y="2901314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0" y="0"/>
                </a:moveTo>
                <a:lnTo>
                  <a:pt x="704850" y="0"/>
                </a:lnTo>
              </a:path>
            </a:pathLst>
          </a:custGeom>
          <a:ln w="635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907655" y="2550160"/>
            <a:ext cx="0" cy="347980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635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910830" y="2894964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ln w="6350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914005" y="2550160"/>
            <a:ext cx="0" cy="341630"/>
          </a:xfrm>
          <a:custGeom>
            <a:avLst/>
            <a:gdLst/>
            <a:ahLst/>
            <a:cxnLst/>
            <a:rect l="l" t="t" r="r" b="b"/>
            <a:pathLst>
              <a:path h="341630">
                <a:moveTo>
                  <a:pt x="0" y="0"/>
                </a:moveTo>
                <a:lnTo>
                  <a:pt x="0" y="341630"/>
                </a:lnTo>
              </a:path>
            </a:pathLst>
          </a:custGeom>
          <a:ln w="6350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917180" y="2888614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2150" y="0"/>
                </a:lnTo>
              </a:path>
            </a:pathLst>
          </a:custGeom>
          <a:ln w="635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920355" y="255016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635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923530" y="2882264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635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926705" y="2550160"/>
            <a:ext cx="0" cy="328930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635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929880" y="2875914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450" y="0"/>
                </a:lnTo>
              </a:path>
            </a:pathLst>
          </a:custGeom>
          <a:ln w="635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933690" y="2550160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580"/>
                </a:lnTo>
              </a:path>
            </a:pathLst>
          </a:custGeom>
          <a:ln w="762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937500" y="2869564"/>
            <a:ext cx="671830" cy="0"/>
          </a:xfrm>
          <a:custGeom>
            <a:avLst/>
            <a:gdLst/>
            <a:ahLst/>
            <a:cxnLst/>
            <a:rect l="l" t="t" r="r" b="b"/>
            <a:pathLst>
              <a:path w="671829">
                <a:moveTo>
                  <a:pt x="0" y="0"/>
                </a:moveTo>
                <a:lnTo>
                  <a:pt x="671830" y="0"/>
                </a:lnTo>
              </a:path>
            </a:pathLst>
          </a:custGeom>
          <a:ln w="6350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940675" y="255016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30"/>
                </a:lnTo>
              </a:path>
            </a:pathLst>
          </a:custGeom>
          <a:ln w="6350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943850" y="2863214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0" y="0"/>
                </a:moveTo>
                <a:lnTo>
                  <a:pt x="665480" y="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947025" y="2550160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0"/>
                </a:moveTo>
                <a:lnTo>
                  <a:pt x="0" y="30988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950200" y="2856229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30" y="0"/>
                </a:lnTo>
              </a:path>
            </a:pathLst>
          </a:custGeom>
          <a:ln w="7620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953375" y="2550160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6350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956550" y="2849245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780" y="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959725" y="255016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962900" y="2842895"/>
            <a:ext cx="646430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430" y="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966075" y="255016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969250" y="2836545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635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972425" y="255016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635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975600" y="2830195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0"/>
                </a:moveTo>
                <a:lnTo>
                  <a:pt x="633730" y="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978775" y="2550160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981950" y="2823845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7380" y="0"/>
                </a:lnTo>
              </a:path>
            </a:pathLst>
          </a:custGeom>
          <a:ln w="6350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985125" y="2550160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988300" y="2817495"/>
            <a:ext cx="621030" cy="0"/>
          </a:xfrm>
          <a:custGeom>
            <a:avLst/>
            <a:gdLst/>
            <a:ahLst/>
            <a:cxnLst/>
            <a:rect l="l" t="t" r="r" b="b"/>
            <a:pathLst>
              <a:path w="621029">
                <a:moveTo>
                  <a:pt x="0" y="0"/>
                </a:moveTo>
                <a:lnTo>
                  <a:pt x="621030" y="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991475" y="255016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994650" y="2811145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680" y="0"/>
                </a:lnTo>
              </a:path>
            </a:pathLst>
          </a:custGeom>
          <a:ln w="6350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998459" y="2550160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810"/>
                </a:lnTo>
              </a:path>
            </a:pathLst>
          </a:custGeom>
          <a:ln w="7620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002269" y="280479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635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005444" y="255016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635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008619" y="2798445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710" y="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011794" y="255016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511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014969" y="2791460"/>
            <a:ext cx="594360" cy="0"/>
          </a:xfrm>
          <a:custGeom>
            <a:avLst/>
            <a:gdLst/>
            <a:ahLst/>
            <a:cxnLst/>
            <a:rect l="l" t="t" r="r" b="b"/>
            <a:pathLst>
              <a:path w="594359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7619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018144" y="2550160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90"/>
                </a:lnTo>
              </a:path>
            </a:pathLst>
          </a:custGeom>
          <a:ln w="6350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021319" y="2784475"/>
            <a:ext cx="588010" cy="0"/>
          </a:xfrm>
          <a:custGeom>
            <a:avLst/>
            <a:gdLst/>
            <a:ahLst/>
            <a:cxnLst/>
            <a:rect l="l" t="t" r="r" b="b"/>
            <a:pathLst>
              <a:path w="588009">
                <a:moveTo>
                  <a:pt x="0" y="0"/>
                </a:moveTo>
                <a:lnTo>
                  <a:pt x="588010" y="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024494" y="2550160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114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027669" y="2778125"/>
            <a:ext cx="581660" cy="0"/>
          </a:xfrm>
          <a:custGeom>
            <a:avLst/>
            <a:gdLst/>
            <a:ahLst/>
            <a:cxnLst/>
            <a:rect l="l" t="t" r="r" b="b"/>
            <a:pathLst>
              <a:path w="581659">
                <a:moveTo>
                  <a:pt x="0" y="0"/>
                </a:moveTo>
                <a:lnTo>
                  <a:pt x="581660" y="0"/>
                </a:lnTo>
              </a:path>
            </a:pathLst>
          </a:custGeom>
          <a:ln w="635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030844" y="2550160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635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034019" y="2771775"/>
            <a:ext cx="575310" cy="0"/>
          </a:xfrm>
          <a:custGeom>
            <a:avLst/>
            <a:gdLst/>
            <a:ahLst/>
            <a:cxnLst/>
            <a:rect l="l" t="t" r="r" b="b"/>
            <a:pathLst>
              <a:path w="575309">
                <a:moveTo>
                  <a:pt x="0" y="0"/>
                </a:moveTo>
                <a:lnTo>
                  <a:pt x="575310" y="0"/>
                </a:lnTo>
              </a:path>
            </a:pathLst>
          </a:custGeom>
          <a:ln w="6350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037194" y="2550160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6350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040369" y="2765425"/>
            <a:ext cx="568960" cy="0"/>
          </a:xfrm>
          <a:custGeom>
            <a:avLst/>
            <a:gdLst/>
            <a:ahLst/>
            <a:cxnLst/>
            <a:rect l="l" t="t" r="r" b="b"/>
            <a:pathLst>
              <a:path w="568959">
                <a:moveTo>
                  <a:pt x="0" y="0"/>
                </a:moveTo>
                <a:lnTo>
                  <a:pt x="568960" y="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043544" y="2550160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209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046719" y="2759075"/>
            <a:ext cx="562610" cy="0"/>
          </a:xfrm>
          <a:custGeom>
            <a:avLst/>
            <a:gdLst/>
            <a:ahLst/>
            <a:cxnLst/>
            <a:rect l="l" t="t" r="r" b="b"/>
            <a:pathLst>
              <a:path w="562609">
                <a:moveTo>
                  <a:pt x="0" y="0"/>
                </a:moveTo>
                <a:lnTo>
                  <a:pt x="562610" y="0"/>
                </a:lnTo>
              </a:path>
            </a:pathLst>
          </a:custGeom>
          <a:ln w="635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049894" y="2550160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635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053069" y="2752725"/>
            <a:ext cx="556260" cy="0"/>
          </a:xfrm>
          <a:custGeom>
            <a:avLst/>
            <a:gdLst/>
            <a:ahLst/>
            <a:cxnLst/>
            <a:rect l="l" t="t" r="r" b="b"/>
            <a:pathLst>
              <a:path w="556259">
                <a:moveTo>
                  <a:pt x="0" y="0"/>
                </a:moveTo>
                <a:lnTo>
                  <a:pt x="556260" y="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056244" y="255016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059419" y="2746375"/>
            <a:ext cx="549910" cy="0"/>
          </a:xfrm>
          <a:custGeom>
            <a:avLst/>
            <a:gdLst/>
            <a:ahLst/>
            <a:cxnLst/>
            <a:rect l="l" t="t" r="r" b="b"/>
            <a:pathLst>
              <a:path w="549909">
                <a:moveTo>
                  <a:pt x="0" y="0"/>
                </a:moveTo>
                <a:lnTo>
                  <a:pt x="549910" y="0"/>
                </a:lnTo>
              </a:path>
            </a:pathLst>
          </a:custGeom>
          <a:ln w="635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062594" y="2550160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635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065769" y="2740025"/>
            <a:ext cx="543560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068944" y="2550160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6350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072119" y="2733675"/>
            <a:ext cx="537210" cy="0"/>
          </a:xfrm>
          <a:custGeom>
            <a:avLst/>
            <a:gdLst/>
            <a:ahLst/>
            <a:cxnLst/>
            <a:rect l="l" t="t" r="r" b="b"/>
            <a:pathLst>
              <a:path w="537209">
                <a:moveTo>
                  <a:pt x="0" y="0"/>
                </a:moveTo>
                <a:lnTo>
                  <a:pt x="537210" y="0"/>
                </a:lnTo>
              </a:path>
            </a:pathLst>
          </a:custGeom>
          <a:ln w="635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075930" y="255016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40"/>
                </a:lnTo>
              </a:path>
            </a:pathLst>
          </a:custGeom>
          <a:ln w="762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079740" y="2727325"/>
            <a:ext cx="529590" cy="0"/>
          </a:xfrm>
          <a:custGeom>
            <a:avLst/>
            <a:gdLst/>
            <a:ahLst/>
            <a:cxnLst/>
            <a:rect l="l" t="t" r="r" b="b"/>
            <a:pathLst>
              <a:path w="529590">
                <a:moveTo>
                  <a:pt x="0" y="0"/>
                </a:moveTo>
                <a:lnTo>
                  <a:pt x="529590" y="0"/>
                </a:lnTo>
              </a:path>
            </a:pathLst>
          </a:custGeom>
          <a:ln w="6350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082915" y="255016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90"/>
                </a:lnTo>
              </a:path>
            </a:pathLst>
          </a:custGeom>
          <a:ln w="6350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086090" y="2720975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3240" y="0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089265" y="255016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092440" y="2713989"/>
            <a:ext cx="516890" cy="0"/>
          </a:xfrm>
          <a:custGeom>
            <a:avLst/>
            <a:gdLst/>
            <a:ahLst/>
            <a:cxnLst/>
            <a:rect l="l" t="t" r="r" b="b"/>
            <a:pathLst>
              <a:path w="516890">
                <a:moveTo>
                  <a:pt x="0" y="0"/>
                </a:moveTo>
                <a:lnTo>
                  <a:pt x="516890" y="0"/>
                </a:lnTo>
              </a:path>
            </a:pathLst>
          </a:custGeom>
          <a:ln w="762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095615" y="255016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098790" y="2707004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40" y="0"/>
                </a:lnTo>
              </a:path>
            </a:pathLst>
          </a:custGeom>
          <a:ln w="6350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101965" y="2550160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6350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105140" y="2700654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108315" y="255016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111490" y="2694304"/>
            <a:ext cx="497840" cy="0"/>
          </a:xfrm>
          <a:custGeom>
            <a:avLst/>
            <a:gdLst/>
            <a:ahLst/>
            <a:cxnLst/>
            <a:rect l="l" t="t" r="r" b="b"/>
            <a:pathLst>
              <a:path w="497840">
                <a:moveTo>
                  <a:pt x="0" y="0"/>
                </a:moveTo>
                <a:lnTo>
                  <a:pt x="497840" y="0"/>
                </a:lnTo>
              </a:path>
            </a:pathLst>
          </a:custGeom>
          <a:ln w="6350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114665" y="255016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6350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117840" y="2687954"/>
            <a:ext cx="491490" cy="0"/>
          </a:xfrm>
          <a:custGeom>
            <a:avLst/>
            <a:gdLst/>
            <a:ahLst/>
            <a:cxnLst/>
            <a:rect l="l" t="t" r="r" b="b"/>
            <a:pathLst>
              <a:path w="491490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6350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121015" y="255016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124190" y="2681604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5140" y="0"/>
                </a:lnTo>
              </a:path>
            </a:pathLst>
          </a:custGeom>
          <a:ln w="6350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127365" y="255016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6350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130540" y="2675254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790" y="0"/>
                </a:lnTo>
              </a:path>
            </a:pathLst>
          </a:custGeom>
          <a:ln w="635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133715" y="2550160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635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136890" y="2668904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6350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140700" y="255016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7619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144509" y="2662554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820" y="0"/>
                </a:lnTo>
              </a:path>
            </a:pathLst>
          </a:custGeom>
          <a:ln w="635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147684" y="255016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635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150859" y="2656204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470" y="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154034" y="2550160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157209" y="2649220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>
                <a:moveTo>
                  <a:pt x="0" y="0"/>
                </a:moveTo>
                <a:lnTo>
                  <a:pt x="452120" y="0"/>
                </a:lnTo>
              </a:path>
            </a:pathLst>
          </a:custGeom>
          <a:ln w="762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160384" y="255016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635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163559" y="2642235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70" y="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166734" y="255016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169909" y="2635885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9420" y="0"/>
                </a:lnTo>
              </a:path>
            </a:pathLst>
          </a:custGeom>
          <a:ln w="6350">
            <a:solidFill>
              <a:srgbClr val="00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169909" y="2550160"/>
            <a:ext cx="6350" cy="82550"/>
          </a:xfrm>
          <a:custGeom>
            <a:avLst/>
            <a:gdLst/>
            <a:ahLst/>
            <a:cxnLst/>
            <a:rect l="l" t="t" r="r" b="b"/>
            <a:pathLst>
              <a:path w="6350" h="82550">
                <a:moveTo>
                  <a:pt x="0" y="82550"/>
                </a:moveTo>
                <a:lnTo>
                  <a:pt x="6350" y="82550"/>
                </a:lnTo>
                <a:lnTo>
                  <a:pt x="6350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8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176259" y="262953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3070" y="0"/>
                </a:lnTo>
              </a:path>
            </a:pathLst>
          </a:custGeom>
          <a:ln w="6350">
            <a:solidFill>
              <a:srgbClr val="00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176259" y="2550160"/>
            <a:ext cx="6350" cy="76200"/>
          </a:xfrm>
          <a:custGeom>
            <a:avLst/>
            <a:gdLst/>
            <a:ahLst/>
            <a:cxnLst/>
            <a:rect l="l" t="t" r="r" b="b"/>
            <a:pathLst>
              <a:path w="6350" h="76200">
                <a:moveTo>
                  <a:pt x="0" y="76200"/>
                </a:moveTo>
                <a:lnTo>
                  <a:pt x="6350" y="76200"/>
                </a:lnTo>
                <a:lnTo>
                  <a:pt x="63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8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182609" y="2623185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720" y="0"/>
                </a:lnTo>
              </a:path>
            </a:pathLst>
          </a:custGeom>
          <a:ln w="6350">
            <a:solidFill>
              <a:srgbClr val="00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182609" y="2550160"/>
            <a:ext cx="6350" cy="69850"/>
          </a:xfrm>
          <a:custGeom>
            <a:avLst/>
            <a:gdLst/>
            <a:ahLst/>
            <a:cxnLst/>
            <a:rect l="l" t="t" r="r" b="b"/>
            <a:pathLst>
              <a:path w="6350" h="69850">
                <a:moveTo>
                  <a:pt x="0" y="69850"/>
                </a:moveTo>
                <a:lnTo>
                  <a:pt x="6350" y="69850"/>
                </a:lnTo>
                <a:lnTo>
                  <a:pt x="635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8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188959" y="2616835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370" y="0"/>
                </a:lnTo>
              </a:path>
            </a:pathLst>
          </a:custGeom>
          <a:ln w="6350">
            <a:solidFill>
              <a:srgbClr val="00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188959" y="2550160"/>
            <a:ext cx="6350" cy="63500"/>
          </a:xfrm>
          <a:custGeom>
            <a:avLst/>
            <a:gdLst/>
            <a:ahLst/>
            <a:cxnLst/>
            <a:rect l="l" t="t" r="r" b="b"/>
            <a:pathLst>
              <a:path w="6350" h="63500">
                <a:moveTo>
                  <a:pt x="0" y="63500"/>
                </a:moveTo>
                <a:lnTo>
                  <a:pt x="6350" y="63500"/>
                </a:lnTo>
                <a:lnTo>
                  <a:pt x="635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008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195309" y="2610485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>
                <a:moveTo>
                  <a:pt x="0" y="0"/>
                </a:moveTo>
                <a:lnTo>
                  <a:pt x="414020" y="0"/>
                </a:lnTo>
              </a:path>
            </a:pathLst>
          </a:custGeom>
          <a:ln w="6350">
            <a:solidFill>
              <a:srgbClr val="00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195309" y="2550160"/>
            <a:ext cx="6350" cy="57150"/>
          </a:xfrm>
          <a:custGeom>
            <a:avLst/>
            <a:gdLst/>
            <a:ahLst/>
            <a:cxnLst/>
            <a:rect l="l" t="t" r="r" b="b"/>
            <a:pathLst>
              <a:path w="6350" h="57150">
                <a:moveTo>
                  <a:pt x="0" y="57150"/>
                </a:moveTo>
                <a:lnTo>
                  <a:pt x="6350" y="57150"/>
                </a:lnTo>
                <a:lnTo>
                  <a:pt x="635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8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201659" y="2604135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70" y="0"/>
                </a:lnTo>
              </a:path>
            </a:pathLst>
          </a:custGeom>
          <a:ln w="6350">
            <a:solidFill>
              <a:srgbClr val="00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201659" y="2550160"/>
            <a:ext cx="6350" cy="50800"/>
          </a:xfrm>
          <a:custGeom>
            <a:avLst/>
            <a:gdLst/>
            <a:ahLst/>
            <a:cxnLst/>
            <a:rect l="l" t="t" r="r" b="b"/>
            <a:pathLst>
              <a:path w="6350" h="50800">
                <a:moveTo>
                  <a:pt x="0" y="50800"/>
                </a:moveTo>
                <a:lnTo>
                  <a:pt x="6350" y="50800"/>
                </a:lnTo>
                <a:lnTo>
                  <a:pt x="635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208009" y="2597785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0" y="0"/>
                </a:moveTo>
                <a:lnTo>
                  <a:pt x="401320" y="0"/>
                </a:lnTo>
              </a:path>
            </a:pathLst>
          </a:custGeom>
          <a:ln w="6350">
            <a:solidFill>
              <a:srgbClr val="00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208009" y="2550160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44450"/>
                </a:moveTo>
                <a:lnTo>
                  <a:pt x="6350" y="44450"/>
                </a:lnTo>
                <a:lnTo>
                  <a:pt x="635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9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214359" y="2591435"/>
            <a:ext cx="394970" cy="0"/>
          </a:xfrm>
          <a:custGeom>
            <a:avLst/>
            <a:gdLst/>
            <a:ahLst/>
            <a:cxnLst/>
            <a:rect l="l" t="t" r="r" b="b"/>
            <a:pathLst>
              <a:path w="394970">
                <a:moveTo>
                  <a:pt x="0" y="0"/>
                </a:moveTo>
                <a:lnTo>
                  <a:pt x="394970" y="0"/>
                </a:lnTo>
              </a:path>
            </a:pathLst>
          </a:custGeom>
          <a:ln w="6350">
            <a:solidFill>
              <a:srgbClr val="00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214359" y="255016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38100"/>
                </a:moveTo>
                <a:lnTo>
                  <a:pt x="6350" y="38100"/>
                </a:lnTo>
                <a:lnTo>
                  <a:pt x="635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9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220709" y="2585085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6350">
            <a:solidFill>
              <a:srgbClr val="00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220709" y="2550160"/>
            <a:ext cx="7620" cy="31750"/>
          </a:xfrm>
          <a:custGeom>
            <a:avLst/>
            <a:gdLst/>
            <a:ahLst/>
            <a:cxnLst/>
            <a:rect l="l" t="t" r="r" b="b"/>
            <a:pathLst>
              <a:path w="7620" h="31750">
                <a:moveTo>
                  <a:pt x="0" y="31750"/>
                </a:moveTo>
                <a:lnTo>
                  <a:pt x="7620" y="31750"/>
                </a:lnTo>
                <a:lnTo>
                  <a:pt x="762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009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228330" y="257873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6350">
            <a:solidFill>
              <a:srgbClr val="00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228330" y="2550160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0" y="25400"/>
                </a:moveTo>
                <a:lnTo>
                  <a:pt x="6350" y="25400"/>
                </a:lnTo>
                <a:lnTo>
                  <a:pt x="635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234680" y="2572385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650" y="0"/>
                </a:lnTo>
              </a:path>
            </a:pathLst>
          </a:custGeom>
          <a:ln w="6350">
            <a:solidFill>
              <a:srgbClr val="00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234680" y="2550160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0" y="19050"/>
                </a:moveTo>
                <a:lnTo>
                  <a:pt x="6350" y="19050"/>
                </a:lnTo>
                <a:lnTo>
                  <a:pt x="63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9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241030" y="2565400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8300" y="0"/>
                </a:lnTo>
              </a:path>
            </a:pathLst>
          </a:custGeom>
          <a:ln w="7619">
            <a:solidFill>
              <a:srgbClr val="0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241030" y="2550160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11430"/>
                </a:moveTo>
                <a:lnTo>
                  <a:pt x="6350" y="11430"/>
                </a:lnTo>
                <a:lnTo>
                  <a:pt x="63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247380" y="255841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6350">
            <a:solidFill>
              <a:srgbClr val="00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247380" y="255016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5080"/>
                </a:moveTo>
                <a:lnTo>
                  <a:pt x="6350" y="5080"/>
                </a:lnTo>
                <a:lnTo>
                  <a:pt x="635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9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253730" y="25527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5079">
            <a:solidFill>
              <a:srgbClr val="009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592569" y="2550160"/>
            <a:ext cx="2015489" cy="1316990"/>
          </a:xfrm>
          <a:custGeom>
            <a:avLst/>
            <a:gdLst/>
            <a:ahLst/>
            <a:cxnLst/>
            <a:rect l="l" t="t" r="r" b="b"/>
            <a:pathLst>
              <a:path w="2015490" h="1316989">
                <a:moveTo>
                  <a:pt x="1008379" y="1316989"/>
                </a:moveTo>
                <a:lnTo>
                  <a:pt x="0" y="1316989"/>
                </a:lnTo>
                <a:lnTo>
                  <a:pt x="0" y="0"/>
                </a:lnTo>
                <a:lnTo>
                  <a:pt x="2015489" y="0"/>
                </a:lnTo>
                <a:lnTo>
                  <a:pt x="2015489" y="1316989"/>
                </a:lnTo>
                <a:lnTo>
                  <a:pt x="1008379" y="131698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 txBox="1"/>
          <p:nvPr/>
        </p:nvSpPr>
        <p:spPr>
          <a:xfrm>
            <a:off x="7038340" y="3028950"/>
            <a:ext cx="11258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Kidneys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5314950" y="4352290"/>
            <a:ext cx="594360" cy="535940"/>
          </a:xfrm>
          <a:custGeom>
            <a:avLst/>
            <a:gdLst/>
            <a:ahLst/>
            <a:cxnLst/>
            <a:rect l="l" t="t" r="r" b="b"/>
            <a:pathLst>
              <a:path w="594360" h="535939">
                <a:moveTo>
                  <a:pt x="0" y="0"/>
                </a:moveTo>
                <a:lnTo>
                  <a:pt x="594360" y="535940"/>
                </a:lnTo>
              </a:path>
            </a:pathLst>
          </a:custGeom>
          <a:ln w="28393">
            <a:solidFill>
              <a:srgbClr val="0004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622290" y="4823459"/>
            <a:ext cx="2015489" cy="1318260"/>
          </a:xfrm>
          <a:custGeom>
            <a:avLst/>
            <a:gdLst/>
            <a:ahLst/>
            <a:cxnLst/>
            <a:rect l="l" t="t" r="r" b="b"/>
            <a:pathLst>
              <a:path w="2015490" h="1318260">
                <a:moveTo>
                  <a:pt x="2015489" y="0"/>
                </a:moveTo>
                <a:lnTo>
                  <a:pt x="0" y="0"/>
                </a:lnTo>
                <a:lnTo>
                  <a:pt x="0" y="1318259"/>
                </a:lnTo>
                <a:lnTo>
                  <a:pt x="2015489" y="1318259"/>
                </a:lnTo>
                <a:lnTo>
                  <a:pt x="2015489" y="0"/>
                </a:lnTo>
                <a:close/>
              </a:path>
            </a:pathLst>
          </a:custGeom>
          <a:solidFill>
            <a:srgbClr val="A7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622290" y="4823459"/>
            <a:ext cx="2015489" cy="1318260"/>
          </a:xfrm>
          <a:custGeom>
            <a:avLst/>
            <a:gdLst/>
            <a:ahLst/>
            <a:cxnLst/>
            <a:rect l="l" t="t" r="r" b="b"/>
            <a:pathLst>
              <a:path w="2015490" h="1318260">
                <a:moveTo>
                  <a:pt x="1007110" y="1318259"/>
                </a:moveTo>
                <a:lnTo>
                  <a:pt x="0" y="1318259"/>
                </a:lnTo>
                <a:lnTo>
                  <a:pt x="0" y="0"/>
                </a:lnTo>
                <a:lnTo>
                  <a:pt x="2015489" y="0"/>
                </a:lnTo>
                <a:lnTo>
                  <a:pt x="2015489" y="1318259"/>
                </a:lnTo>
                <a:lnTo>
                  <a:pt x="1007110" y="1318259"/>
                </a:lnTo>
                <a:close/>
              </a:path>
            </a:pathLst>
          </a:custGeom>
          <a:ln w="9344">
            <a:solidFill>
              <a:srgbClr val="A78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495290" y="5412740"/>
            <a:ext cx="2015489" cy="665480"/>
          </a:xfrm>
          <a:custGeom>
            <a:avLst/>
            <a:gdLst/>
            <a:ahLst/>
            <a:cxnLst/>
            <a:rect l="l" t="t" r="r" b="b"/>
            <a:pathLst>
              <a:path w="2015490" h="665479">
                <a:moveTo>
                  <a:pt x="0" y="665480"/>
                </a:moveTo>
                <a:lnTo>
                  <a:pt x="2015489" y="665480"/>
                </a:lnTo>
                <a:lnTo>
                  <a:pt x="2015489" y="0"/>
                </a:lnTo>
                <a:lnTo>
                  <a:pt x="0" y="0"/>
                </a:lnTo>
                <a:lnTo>
                  <a:pt x="0" y="66548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495290" y="4761229"/>
            <a:ext cx="1013460" cy="651510"/>
          </a:xfrm>
          <a:custGeom>
            <a:avLst/>
            <a:gdLst/>
            <a:ahLst/>
            <a:cxnLst/>
            <a:rect l="l" t="t" r="r" b="b"/>
            <a:pathLst>
              <a:path w="1013459" h="651510">
                <a:moveTo>
                  <a:pt x="0" y="651510"/>
                </a:moveTo>
                <a:lnTo>
                  <a:pt x="1013460" y="651510"/>
                </a:lnTo>
                <a:lnTo>
                  <a:pt x="1013460" y="0"/>
                </a:lnTo>
                <a:lnTo>
                  <a:pt x="0" y="0"/>
                </a:lnTo>
                <a:lnTo>
                  <a:pt x="0" y="65151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511415" y="4761229"/>
            <a:ext cx="0" cy="651510"/>
          </a:xfrm>
          <a:custGeom>
            <a:avLst/>
            <a:gdLst/>
            <a:ahLst/>
            <a:cxnLst/>
            <a:rect l="l" t="t" r="r" b="b"/>
            <a:pathLst>
              <a:path h="651510">
                <a:moveTo>
                  <a:pt x="0" y="0"/>
                </a:moveTo>
                <a:lnTo>
                  <a:pt x="0" y="651510"/>
                </a:lnTo>
              </a:path>
            </a:pathLst>
          </a:custGeom>
          <a:ln w="3175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508750" y="5409565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300" y="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511925" y="4761229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516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515100" y="5403215"/>
            <a:ext cx="996950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950" y="0"/>
                </a:lnTo>
              </a:path>
            </a:pathLst>
          </a:custGeom>
          <a:ln w="635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518909" y="4761229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10"/>
                </a:lnTo>
              </a:path>
            </a:pathLst>
          </a:custGeom>
          <a:ln w="762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522719" y="5396865"/>
            <a:ext cx="989330" cy="0"/>
          </a:xfrm>
          <a:custGeom>
            <a:avLst/>
            <a:gdLst/>
            <a:ahLst/>
            <a:cxnLst/>
            <a:rect l="l" t="t" r="r" b="b"/>
            <a:pathLst>
              <a:path w="989329">
                <a:moveTo>
                  <a:pt x="0" y="0"/>
                </a:moveTo>
                <a:lnTo>
                  <a:pt x="989329" y="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525894" y="4761229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46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529069" y="5390515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>
                <a:moveTo>
                  <a:pt x="0" y="0"/>
                </a:moveTo>
                <a:lnTo>
                  <a:pt x="982979" y="0"/>
                </a:lnTo>
              </a:path>
            </a:pathLst>
          </a:custGeom>
          <a:ln w="6350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532244" y="4761229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6350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535419" y="5384165"/>
            <a:ext cx="976630" cy="0"/>
          </a:xfrm>
          <a:custGeom>
            <a:avLst/>
            <a:gdLst/>
            <a:ahLst/>
            <a:cxnLst/>
            <a:rect l="l" t="t" r="r" b="b"/>
            <a:pathLst>
              <a:path w="976629">
                <a:moveTo>
                  <a:pt x="0" y="0"/>
                </a:moveTo>
                <a:lnTo>
                  <a:pt x="976629" y="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538594" y="4761229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0"/>
                </a:moveTo>
                <a:lnTo>
                  <a:pt x="0" y="61976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541769" y="5377815"/>
            <a:ext cx="970280" cy="0"/>
          </a:xfrm>
          <a:custGeom>
            <a:avLst/>
            <a:gdLst/>
            <a:ahLst/>
            <a:cxnLst/>
            <a:rect l="l" t="t" r="r" b="b"/>
            <a:pathLst>
              <a:path w="970279">
                <a:moveTo>
                  <a:pt x="0" y="0"/>
                </a:moveTo>
                <a:lnTo>
                  <a:pt x="970279" y="0"/>
                </a:lnTo>
              </a:path>
            </a:pathLst>
          </a:custGeom>
          <a:ln w="635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544944" y="4761229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3410"/>
                </a:lnTo>
              </a:path>
            </a:pathLst>
          </a:custGeom>
          <a:ln w="635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548119" y="5370829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963929" y="0"/>
                </a:lnTo>
              </a:path>
            </a:pathLst>
          </a:custGeom>
          <a:ln w="7619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551294" y="476122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6350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554469" y="5363845"/>
            <a:ext cx="957580" cy="0"/>
          </a:xfrm>
          <a:custGeom>
            <a:avLst/>
            <a:gdLst/>
            <a:ahLst/>
            <a:cxnLst/>
            <a:rect l="l" t="t" r="r" b="b"/>
            <a:pathLst>
              <a:path w="957579">
                <a:moveTo>
                  <a:pt x="0" y="0"/>
                </a:moveTo>
                <a:lnTo>
                  <a:pt x="957579" y="0"/>
                </a:lnTo>
              </a:path>
            </a:pathLst>
          </a:custGeom>
          <a:ln w="635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557644" y="476122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635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560819" y="5357495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0" y="0"/>
                </a:moveTo>
                <a:lnTo>
                  <a:pt x="951229" y="0"/>
                </a:lnTo>
              </a:path>
            </a:pathLst>
          </a:custGeom>
          <a:ln w="6350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563994" y="476122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6350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567169" y="5351145"/>
            <a:ext cx="944880" cy="0"/>
          </a:xfrm>
          <a:custGeom>
            <a:avLst/>
            <a:gdLst/>
            <a:ahLst/>
            <a:cxnLst/>
            <a:rect l="l" t="t" r="r" b="b"/>
            <a:pathLst>
              <a:path w="944879">
                <a:moveTo>
                  <a:pt x="0" y="0"/>
                </a:moveTo>
                <a:lnTo>
                  <a:pt x="944879" y="0"/>
                </a:lnTo>
              </a:path>
            </a:pathLst>
          </a:custGeom>
          <a:ln w="6350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570344" y="476122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740"/>
                </a:lnTo>
              </a:path>
            </a:pathLst>
          </a:custGeom>
          <a:ln w="6350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573519" y="5344795"/>
            <a:ext cx="938530" cy="0"/>
          </a:xfrm>
          <a:custGeom>
            <a:avLst/>
            <a:gdLst/>
            <a:ahLst/>
            <a:cxnLst/>
            <a:rect l="l" t="t" r="r" b="b"/>
            <a:pathLst>
              <a:path w="938529">
                <a:moveTo>
                  <a:pt x="0" y="0"/>
                </a:moveTo>
                <a:lnTo>
                  <a:pt x="938529" y="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576694" y="4761229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579869" y="5338445"/>
            <a:ext cx="932180" cy="0"/>
          </a:xfrm>
          <a:custGeom>
            <a:avLst/>
            <a:gdLst/>
            <a:ahLst/>
            <a:cxnLst/>
            <a:rect l="l" t="t" r="r" b="b"/>
            <a:pathLst>
              <a:path w="932179">
                <a:moveTo>
                  <a:pt x="0" y="0"/>
                </a:moveTo>
                <a:lnTo>
                  <a:pt x="932179" y="0"/>
                </a:lnTo>
              </a:path>
            </a:pathLst>
          </a:custGeom>
          <a:ln w="635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583680" y="4761229"/>
            <a:ext cx="0" cy="57404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4040"/>
                </a:lnTo>
              </a:path>
            </a:pathLst>
          </a:custGeom>
          <a:ln w="762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587490" y="5332095"/>
            <a:ext cx="924560" cy="0"/>
          </a:xfrm>
          <a:custGeom>
            <a:avLst/>
            <a:gdLst/>
            <a:ahLst/>
            <a:cxnLst/>
            <a:rect l="l" t="t" r="r" b="b"/>
            <a:pathLst>
              <a:path w="924559">
                <a:moveTo>
                  <a:pt x="0" y="0"/>
                </a:moveTo>
                <a:lnTo>
                  <a:pt x="924559" y="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590665" y="4761229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9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593840" y="5325745"/>
            <a:ext cx="918210" cy="0"/>
          </a:xfrm>
          <a:custGeom>
            <a:avLst/>
            <a:gdLst/>
            <a:ahLst/>
            <a:cxnLst/>
            <a:rect l="l" t="t" r="r" b="b"/>
            <a:pathLst>
              <a:path w="918209">
                <a:moveTo>
                  <a:pt x="0" y="0"/>
                </a:moveTo>
                <a:lnTo>
                  <a:pt x="918209" y="0"/>
                </a:lnTo>
              </a:path>
            </a:pathLst>
          </a:custGeom>
          <a:ln w="635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597015" y="476122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40"/>
                </a:lnTo>
              </a:path>
            </a:pathLst>
          </a:custGeom>
          <a:ln w="635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600190" y="5319395"/>
            <a:ext cx="911860" cy="0"/>
          </a:xfrm>
          <a:custGeom>
            <a:avLst/>
            <a:gdLst/>
            <a:ahLst/>
            <a:cxnLst/>
            <a:rect l="l" t="t" r="r" b="b"/>
            <a:pathLst>
              <a:path w="911859">
                <a:moveTo>
                  <a:pt x="0" y="0"/>
                </a:moveTo>
                <a:lnTo>
                  <a:pt x="911859" y="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603365" y="4761229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9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606540" y="5313045"/>
            <a:ext cx="905510" cy="0"/>
          </a:xfrm>
          <a:custGeom>
            <a:avLst/>
            <a:gdLst/>
            <a:ahLst/>
            <a:cxnLst/>
            <a:rect l="l" t="t" r="r" b="b"/>
            <a:pathLst>
              <a:path w="905509">
                <a:moveTo>
                  <a:pt x="0" y="0"/>
                </a:moveTo>
                <a:lnTo>
                  <a:pt x="905509" y="0"/>
                </a:lnTo>
              </a:path>
            </a:pathLst>
          </a:custGeom>
          <a:ln w="635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609715" y="4761229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635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612890" y="5306059"/>
            <a:ext cx="899160" cy="0"/>
          </a:xfrm>
          <a:custGeom>
            <a:avLst/>
            <a:gdLst/>
            <a:ahLst/>
            <a:cxnLst/>
            <a:rect l="l" t="t" r="r" b="b"/>
            <a:pathLst>
              <a:path w="899159">
                <a:moveTo>
                  <a:pt x="0" y="0"/>
                </a:moveTo>
                <a:lnTo>
                  <a:pt x="899159" y="0"/>
                </a:lnTo>
              </a:path>
            </a:pathLst>
          </a:custGeom>
          <a:ln w="7619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616065" y="4761229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6350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619240" y="5299075"/>
            <a:ext cx="892810" cy="0"/>
          </a:xfrm>
          <a:custGeom>
            <a:avLst/>
            <a:gdLst/>
            <a:ahLst/>
            <a:cxnLst/>
            <a:rect l="l" t="t" r="r" b="b"/>
            <a:pathLst>
              <a:path w="892809">
                <a:moveTo>
                  <a:pt x="0" y="0"/>
                </a:moveTo>
                <a:lnTo>
                  <a:pt x="892809" y="0"/>
                </a:lnTo>
              </a:path>
            </a:pathLst>
          </a:custGeom>
          <a:ln w="6350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622415" y="4761229"/>
            <a:ext cx="0" cy="534670"/>
          </a:xfrm>
          <a:custGeom>
            <a:avLst/>
            <a:gdLst/>
            <a:ahLst/>
            <a:cxnLst/>
            <a:rect l="l" t="t" r="r" b="b"/>
            <a:pathLst>
              <a:path h="534670">
                <a:moveTo>
                  <a:pt x="0" y="0"/>
                </a:moveTo>
                <a:lnTo>
                  <a:pt x="0" y="534670"/>
                </a:lnTo>
              </a:path>
            </a:pathLst>
          </a:custGeom>
          <a:ln w="6350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625590" y="5292725"/>
            <a:ext cx="886460" cy="0"/>
          </a:xfrm>
          <a:custGeom>
            <a:avLst/>
            <a:gdLst/>
            <a:ahLst/>
            <a:cxnLst/>
            <a:rect l="l" t="t" r="r" b="b"/>
            <a:pathLst>
              <a:path w="886459">
                <a:moveTo>
                  <a:pt x="0" y="0"/>
                </a:moveTo>
                <a:lnTo>
                  <a:pt x="886459" y="0"/>
                </a:lnTo>
              </a:path>
            </a:pathLst>
          </a:custGeom>
          <a:ln w="6350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628765" y="4761229"/>
            <a:ext cx="0" cy="52832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0"/>
                </a:moveTo>
                <a:lnTo>
                  <a:pt x="0" y="528320"/>
                </a:lnTo>
              </a:path>
            </a:pathLst>
          </a:custGeom>
          <a:ln w="6350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631940" y="5286375"/>
            <a:ext cx="880110" cy="0"/>
          </a:xfrm>
          <a:custGeom>
            <a:avLst/>
            <a:gdLst/>
            <a:ahLst/>
            <a:cxnLst/>
            <a:rect l="l" t="t" r="r" b="b"/>
            <a:pathLst>
              <a:path w="880109">
                <a:moveTo>
                  <a:pt x="0" y="0"/>
                </a:moveTo>
                <a:lnTo>
                  <a:pt x="880109" y="0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635115" y="4761229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970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638290" y="5280025"/>
            <a:ext cx="873760" cy="0"/>
          </a:xfrm>
          <a:custGeom>
            <a:avLst/>
            <a:gdLst/>
            <a:ahLst/>
            <a:cxnLst/>
            <a:rect l="l" t="t" r="r" b="b"/>
            <a:pathLst>
              <a:path w="873759">
                <a:moveTo>
                  <a:pt x="0" y="0"/>
                </a:moveTo>
                <a:lnTo>
                  <a:pt x="873759" y="0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641465" y="4761229"/>
            <a:ext cx="0" cy="515620"/>
          </a:xfrm>
          <a:custGeom>
            <a:avLst/>
            <a:gdLst/>
            <a:ahLst/>
            <a:cxnLst/>
            <a:rect l="l" t="t" r="r" b="b"/>
            <a:pathLst>
              <a:path h="515620">
                <a:moveTo>
                  <a:pt x="0" y="0"/>
                </a:moveTo>
                <a:lnTo>
                  <a:pt x="0" y="515620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644640" y="5273675"/>
            <a:ext cx="867410" cy="0"/>
          </a:xfrm>
          <a:custGeom>
            <a:avLst/>
            <a:gdLst/>
            <a:ahLst/>
            <a:cxnLst/>
            <a:rect l="l" t="t" r="r" b="b"/>
            <a:pathLst>
              <a:path w="867409">
                <a:moveTo>
                  <a:pt x="0" y="0"/>
                </a:moveTo>
                <a:lnTo>
                  <a:pt x="867409" y="0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647815" y="4761229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650990" y="5267325"/>
            <a:ext cx="861060" cy="0"/>
          </a:xfrm>
          <a:custGeom>
            <a:avLst/>
            <a:gdLst/>
            <a:ahLst/>
            <a:cxnLst/>
            <a:rect l="l" t="t" r="r" b="b"/>
            <a:pathLst>
              <a:path w="861059">
                <a:moveTo>
                  <a:pt x="0" y="0"/>
                </a:moveTo>
                <a:lnTo>
                  <a:pt x="861059" y="0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654165" y="4761229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657340" y="5260975"/>
            <a:ext cx="854710" cy="0"/>
          </a:xfrm>
          <a:custGeom>
            <a:avLst/>
            <a:gdLst/>
            <a:ahLst/>
            <a:cxnLst/>
            <a:rect l="l" t="t" r="r" b="b"/>
            <a:pathLst>
              <a:path w="854709">
                <a:moveTo>
                  <a:pt x="0" y="0"/>
                </a:moveTo>
                <a:lnTo>
                  <a:pt x="854709" y="0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660515" y="4761229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663690" y="5254625"/>
            <a:ext cx="848360" cy="0"/>
          </a:xfrm>
          <a:custGeom>
            <a:avLst/>
            <a:gdLst/>
            <a:ahLst/>
            <a:cxnLst/>
            <a:rect l="l" t="t" r="r" b="b"/>
            <a:pathLst>
              <a:path w="848359">
                <a:moveTo>
                  <a:pt x="0" y="0"/>
                </a:moveTo>
                <a:lnTo>
                  <a:pt x="848359" y="0"/>
                </a:lnTo>
              </a:path>
            </a:pathLst>
          </a:custGeom>
          <a:ln w="6350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667500" y="4761229"/>
            <a:ext cx="0" cy="490220"/>
          </a:xfrm>
          <a:custGeom>
            <a:avLst/>
            <a:gdLst/>
            <a:ahLst/>
            <a:cxnLst/>
            <a:rect l="l" t="t" r="r" b="b"/>
            <a:pathLst>
              <a:path h="490220">
                <a:moveTo>
                  <a:pt x="0" y="0"/>
                </a:moveTo>
                <a:lnTo>
                  <a:pt x="0" y="490220"/>
                </a:lnTo>
              </a:path>
            </a:pathLst>
          </a:custGeom>
          <a:ln w="7619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671309" y="5248275"/>
            <a:ext cx="840740" cy="0"/>
          </a:xfrm>
          <a:custGeom>
            <a:avLst/>
            <a:gdLst/>
            <a:ahLst/>
            <a:cxnLst/>
            <a:rect l="l" t="t" r="r" b="b"/>
            <a:pathLst>
              <a:path w="840740">
                <a:moveTo>
                  <a:pt x="0" y="0"/>
                </a:moveTo>
                <a:lnTo>
                  <a:pt x="840740" y="0"/>
                </a:lnTo>
              </a:path>
            </a:pathLst>
          </a:custGeom>
          <a:ln w="6350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674484" y="4761229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870"/>
                </a:lnTo>
              </a:path>
            </a:pathLst>
          </a:custGeom>
          <a:ln w="6350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677659" y="5241925"/>
            <a:ext cx="834390" cy="0"/>
          </a:xfrm>
          <a:custGeom>
            <a:avLst/>
            <a:gdLst/>
            <a:ahLst/>
            <a:cxnLst/>
            <a:rect l="l" t="t" r="r" b="b"/>
            <a:pathLst>
              <a:path w="834390">
                <a:moveTo>
                  <a:pt x="0" y="0"/>
                </a:moveTo>
                <a:lnTo>
                  <a:pt x="834390" y="0"/>
                </a:lnTo>
              </a:path>
            </a:pathLst>
          </a:custGeom>
          <a:ln w="6350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680834" y="4761229"/>
            <a:ext cx="0" cy="477520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520"/>
                </a:lnTo>
              </a:path>
            </a:pathLst>
          </a:custGeom>
          <a:ln w="6350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684009" y="5235575"/>
            <a:ext cx="828040" cy="0"/>
          </a:xfrm>
          <a:custGeom>
            <a:avLst/>
            <a:gdLst/>
            <a:ahLst/>
            <a:cxnLst/>
            <a:rect l="l" t="t" r="r" b="b"/>
            <a:pathLst>
              <a:path w="828040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635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687184" y="4761229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635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690359" y="522859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690" y="0"/>
                </a:lnTo>
              </a:path>
            </a:pathLst>
          </a:custGeom>
          <a:ln w="7619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693534" y="4761229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6350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696709" y="5221604"/>
            <a:ext cx="815340" cy="0"/>
          </a:xfrm>
          <a:custGeom>
            <a:avLst/>
            <a:gdLst/>
            <a:ahLst/>
            <a:cxnLst/>
            <a:rect l="l" t="t" r="r" b="b"/>
            <a:pathLst>
              <a:path w="815340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635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699884" y="4761229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635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703059" y="5215254"/>
            <a:ext cx="808990" cy="0"/>
          </a:xfrm>
          <a:custGeom>
            <a:avLst/>
            <a:gdLst/>
            <a:ahLst/>
            <a:cxnLst/>
            <a:rect l="l" t="t" r="r" b="b"/>
            <a:pathLst>
              <a:path w="808990">
                <a:moveTo>
                  <a:pt x="0" y="0"/>
                </a:moveTo>
                <a:lnTo>
                  <a:pt x="808990" y="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706234" y="4761229"/>
            <a:ext cx="0" cy="450850"/>
          </a:xfrm>
          <a:custGeom>
            <a:avLst/>
            <a:gdLst/>
            <a:ahLst/>
            <a:cxnLst/>
            <a:rect l="l" t="t" r="r" b="b"/>
            <a:pathLst>
              <a:path h="450850">
                <a:moveTo>
                  <a:pt x="0" y="0"/>
                </a:moveTo>
                <a:lnTo>
                  <a:pt x="0" y="45085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709409" y="5208904"/>
            <a:ext cx="802640" cy="0"/>
          </a:xfrm>
          <a:custGeom>
            <a:avLst/>
            <a:gdLst/>
            <a:ahLst/>
            <a:cxnLst/>
            <a:rect l="l" t="t" r="r" b="b"/>
            <a:pathLst>
              <a:path w="802640">
                <a:moveTo>
                  <a:pt x="0" y="0"/>
                </a:moveTo>
                <a:lnTo>
                  <a:pt x="802640" y="0"/>
                </a:lnTo>
              </a:path>
            </a:pathLst>
          </a:custGeom>
          <a:ln w="6350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712584" y="4761229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4500"/>
                </a:lnTo>
              </a:path>
            </a:pathLst>
          </a:custGeom>
          <a:ln w="6350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715759" y="5202554"/>
            <a:ext cx="796290" cy="0"/>
          </a:xfrm>
          <a:custGeom>
            <a:avLst/>
            <a:gdLst/>
            <a:ahLst/>
            <a:cxnLst/>
            <a:rect l="l" t="t" r="r" b="b"/>
            <a:pathLst>
              <a:path w="796290">
                <a:moveTo>
                  <a:pt x="0" y="0"/>
                </a:moveTo>
                <a:lnTo>
                  <a:pt x="796290" y="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718934" y="4761229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722109" y="5196204"/>
            <a:ext cx="789940" cy="0"/>
          </a:xfrm>
          <a:custGeom>
            <a:avLst/>
            <a:gdLst/>
            <a:ahLst/>
            <a:cxnLst/>
            <a:rect l="l" t="t" r="r" b="b"/>
            <a:pathLst>
              <a:path w="789940">
                <a:moveTo>
                  <a:pt x="0" y="0"/>
                </a:moveTo>
                <a:lnTo>
                  <a:pt x="789940" y="0"/>
                </a:lnTo>
              </a:path>
            </a:pathLst>
          </a:custGeom>
          <a:ln w="635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725919" y="47612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762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729730" y="5189854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2320" y="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732905" y="4761229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45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736080" y="5183504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>
                <a:moveTo>
                  <a:pt x="0" y="0"/>
                </a:moveTo>
                <a:lnTo>
                  <a:pt x="775970" y="0"/>
                </a:lnTo>
              </a:path>
            </a:pathLst>
          </a:custGeom>
          <a:ln w="6350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739255" y="476122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742430" y="5177154"/>
            <a:ext cx="769620" cy="0"/>
          </a:xfrm>
          <a:custGeom>
            <a:avLst/>
            <a:gdLst/>
            <a:ahLst/>
            <a:cxnLst/>
            <a:rect l="l" t="t" r="r" b="b"/>
            <a:pathLst>
              <a:path w="769620">
                <a:moveTo>
                  <a:pt x="0" y="0"/>
                </a:moveTo>
                <a:lnTo>
                  <a:pt x="769620" y="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745605" y="4761229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75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748780" y="5170804"/>
            <a:ext cx="763270" cy="0"/>
          </a:xfrm>
          <a:custGeom>
            <a:avLst/>
            <a:gdLst/>
            <a:ahLst/>
            <a:cxnLst/>
            <a:rect l="l" t="t" r="r" b="b"/>
            <a:pathLst>
              <a:path w="763270">
                <a:moveTo>
                  <a:pt x="0" y="0"/>
                </a:moveTo>
                <a:lnTo>
                  <a:pt x="763270" y="0"/>
                </a:lnTo>
              </a:path>
            </a:pathLst>
          </a:custGeom>
          <a:ln w="635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751955" y="47612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755130" y="5163820"/>
            <a:ext cx="756920" cy="0"/>
          </a:xfrm>
          <a:custGeom>
            <a:avLst/>
            <a:gdLst/>
            <a:ahLst/>
            <a:cxnLst/>
            <a:rect l="l" t="t" r="r" b="b"/>
            <a:pathLst>
              <a:path w="756920">
                <a:moveTo>
                  <a:pt x="0" y="0"/>
                </a:moveTo>
                <a:lnTo>
                  <a:pt x="756920" y="0"/>
                </a:lnTo>
              </a:path>
            </a:pathLst>
          </a:custGeom>
          <a:ln w="762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758305" y="4761229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780"/>
                </a:lnTo>
              </a:path>
            </a:pathLst>
          </a:custGeom>
          <a:ln w="635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761480" y="5156834"/>
            <a:ext cx="750570" cy="0"/>
          </a:xfrm>
          <a:custGeom>
            <a:avLst/>
            <a:gdLst/>
            <a:ahLst/>
            <a:cxnLst/>
            <a:rect l="l" t="t" r="r" b="b"/>
            <a:pathLst>
              <a:path w="750570">
                <a:moveTo>
                  <a:pt x="0" y="0"/>
                </a:moveTo>
                <a:lnTo>
                  <a:pt x="750570" y="0"/>
                </a:lnTo>
              </a:path>
            </a:pathLst>
          </a:custGeom>
          <a:ln w="6350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764655" y="4761229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2430"/>
                </a:lnTo>
              </a:path>
            </a:pathLst>
          </a:custGeom>
          <a:ln w="6350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767830" y="5150484"/>
            <a:ext cx="744220" cy="0"/>
          </a:xfrm>
          <a:custGeom>
            <a:avLst/>
            <a:gdLst/>
            <a:ahLst/>
            <a:cxnLst/>
            <a:rect l="l" t="t" r="r" b="b"/>
            <a:pathLst>
              <a:path w="744220">
                <a:moveTo>
                  <a:pt x="0" y="0"/>
                </a:moveTo>
                <a:lnTo>
                  <a:pt x="744220" y="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771005" y="4761229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8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774180" y="5144134"/>
            <a:ext cx="737870" cy="0"/>
          </a:xfrm>
          <a:custGeom>
            <a:avLst/>
            <a:gdLst/>
            <a:ahLst/>
            <a:cxnLst/>
            <a:rect l="l" t="t" r="r" b="b"/>
            <a:pathLst>
              <a:path w="737870">
                <a:moveTo>
                  <a:pt x="0" y="0"/>
                </a:moveTo>
                <a:lnTo>
                  <a:pt x="737870" y="0"/>
                </a:lnTo>
              </a:path>
            </a:pathLst>
          </a:custGeom>
          <a:ln w="6350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777355" y="4761229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30"/>
                </a:lnTo>
              </a:path>
            </a:pathLst>
          </a:custGeom>
          <a:ln w="6350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780530" y="5137784"/>
            <a:ext cx="731520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520" y="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783705" y="4761229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786880" y="5131434"/>
            <a:ext cx="725170" cy="0"/>
          </a:xfrm>
          <a:custGeom>
            <a:avLst/>
            <a:gdLst/>
            <a:ahLst/>
            <a:cxnLst/>
            <a:rect l="l" t="t" r="r" b="b"/>
            <a:pathLst>
              <a:path w="725170">
                <a:moveTo>
                  <a:pt x="0" y="0"/>
                </a:moveTo>
                <a:lnTo>
                  <a:pt x="725170" y="0"/>
                </a:lnTo>
              </a:path>
            </a:pathLst>
          </a:custGeom>
          <a:ln w="635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790690" y="4761229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762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794500" y="5125084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550" y="0"/>
                </a:lnTo>
              </a:path>
            </a:pathLst>
          </a:custGeom>
          <a:ln w="6350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797040" y="476122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680"/>
                </a:lnTo>
              </a:path>
            </a:pathLst>
          </a:custGeom>
          <a:ln w="5079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799580" y="5118734"/>
            <a:ext cx="712470" cy="0"/>
          </a:xfrm>
          <a:custGeom>
            <a:avLst/>
            <a:gdLst/>
            <a:ahLst/>
            <a:cxnLst/>
            <a:rect l="l" t="t" r="r" b="b"/>
            <a:pathLst>
              <a:path w="712470">
                <a:moveTo>
                  <a:pt x="0" y="0"/>
                </a:moveTo>
                <a:lnTo>
                  <a:pt x="712470" y="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802755" y="4761229"/>
            <a:ext cx="0" cy="354330"/>
          </a:xfrm>
          <a:custGeom>
            <a:avLst/>
            <a:gdLst/>
            <a:ahLst/>
            <a:cxnLst/>
            <a:rect l="l" t="t" r="r" b="b"/>
            <a:pathLst>
              <a:path h="354329">
                <a:moveTo>
                  <a:pt x="0" y="0"/>
                </a:moveTo>
                <a:lnTo>
                  <a:pt x="0" y="35433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805930" y="5112384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6120" y="0"/>
                </a:lnTo>
              </a:path>
            </a:pathLst>
          </a:custGeom>
          <a:ln w="635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809740" y="4761229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762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813550" y="5106034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ln w="6350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816725" y="4761229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0"/>
                </a:moveTo>
                <a:lnTo>
                  <a:pt x="0" y="341630"/>
                </a:lnTo>
              </a:path>
            </a:pathLst>
          </a:custGeom>
          <a:ln w="6350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819900" y="5099684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2150" y="0"/>
                </a:lnTo>
              </a:path>
            </a:pathLst>
          </a:custGeom>
          <a:ln w="635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823075" y="476122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635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826250" y="5093334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635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829425" y="4761229"/>
            <a:ext cx="0" cy="32893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635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832600" y="5086984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450" y="0"/>
                </a:lnTo>
              </a:path>
            </a:pathLst>
          </a:custGeom>
          <a:ln w="635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835775" y="4761229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580"/>
                </a:lnTo>
              </a:path>
            </a:pathLst>
          </a:custGeom>
          <a:ln w="635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838950" y="5080000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7619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842125" y="476122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6350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845300" y="5073015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750" y="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848475" y="4761229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0"/>
                </a:moveTo>
                <a:lnTo>
                  <a:pt x="0" y="30861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851650" y="5066665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6350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854825" y="476122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6350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858000" y="5060315"/>
            <a:ext cx="654050" cy="0"/>
          </a:xfrm>
          <a:custGeom>
            <a:avLst/>
            <a:gdLst/>
            <a:ahLst/>
            <a:cxnLst/>
            <a:rect l="l" t="t" r="r" b="b"/>
            <a:pathLst>
              <a:path w="654050">
                <a:moveTo>
                  <a:pt x="0" y="0"/>
                </a:moveTo>
                <a:lnTo>
                  <a:pt x="654050" y="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861175" y="476122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864350" y="5053965"/>
            <a:ext cx="647700" cy="0"/>
          </a:xfrm>
          <a:custGeom>
            <a:avLst/>
            <a:gdLst/>
            <a:ahLst/>
            <a:cxnLst/>
            <a:rect l="l" t="t" r="r" b="b"/>
            <a:pathLst>
              <a:path w="647700">
                <a:moveTo>
                  <a:pt x="0" y="0"/>
                </a:moveTo>
                <a:lnTo>
                  <a:pt x="647700" y="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867525" y="476122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870700" y="5047615"/>
            <a:ext cx="641350" cy="0"/>
          </a:xfrm>
          <a:custGeom>
            <a:avLst/>
            <a:gdLst/>
            <a:ahLst/>
            <a:cxnLst/>
            <a:rect l="l" t="t" r="r" b="b"/>
            <a:pathLst>
              <a:path w="641350">
                <a:moveTo>
                  <a:pt x="0" y="0"/>
                </a:moveTo>
                <a:lnTo>
                  <a:pt x="641350" y="0"/>
                </a:lnTo>
              </a:path>
            </a:pathLst>
          </a:custGeom>
          <a:ln w="635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874509" y="4761229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762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878319" y="5041265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0"/>
                </a:moveTo>
                <a:lnTo>
                  <a:pt x="633729" y="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6881494" y="4761229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884669" y="5034915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7379" y="0"/>
                </a:lnTo>
              </a:path>
            </a:pathLst>
          </a:custGeom>
          <a:ln w="6350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887844" y="476122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891019" y="5028565"/>
            <a:ext cx="621030" cy="0"/>
          </a:xfrm>
          <a:custGeom>
            <a:avLst/>
            <a:gdLst/>
            <a:ahLst/>
            <a:cxnLst/>
            <a:rect l="l" t="t" r="r" b="b"/>
            <a:pathLst>
              <a:path w="621029">
                <a:moveTo>
                  <a:pt x="0" y="0"/>
                </a:moveTo>
                <a:lnTo>
                  <a:pt x="621029" y="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894194" y="4761229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897369" y="5021579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679" y="0"/>
                </a:lnTo>
              </a:path>
            </a:pathLst>
          </a:custGeom>
          <a:ln w="7619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900544" y="4761229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540"/>
                </a:lnTo>
              </a:path>
            </a:pathLst>
          </a:custGeom>
          <a:ln w="6350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903719" y="5014595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329" y="0"/>
                </a:lnTo>
              </a:path>
            </a:pathLst>
          </a:custGeom>
          <a:ln w="635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906894" y="4761229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50190"/>
                </a:lnTo>
              </a:path>
            </a:pathLst>
          </a:custGeom>
          <a:ln w="635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910069" y="5008245"/>
            <a:ext cx="601980" cy="0"/>
          </a:xfrm>
          <a:custGeom>
            <a:avLst/>
            <a:gdLst/>
            <a:ahLst/>
            <a:cxnLst/>
            <a:rect l="l" t="t" r="r" b="b"/>
            <a:pathLst>
              <a:path w="601979">
                <a:moveTo>
                  <a:pt x="0" y="0"/>
                </a:moveTo>
                <a:lnTo>
                  <a:pt x="601979" y="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913244" y="476122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916419" y="5001895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629" y="0"/>
                </a:lnTo>
              </a:path>
            </a:pathLst>
          </a:custGeom>
          <a:ln w="6350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919594" y="476122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90"/>
                </a:lnTo>
              </a:path>
            </a:pathLst>
          </a:custGeom>
          <a:ln w="6350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922769" y="4995545"/>
            <a:ext cx="589280" cy="0"/>
          </a:xfrm>
          <a:custGeom>
            <a:avLst/>
            <a:gdLst/>
            <a:ahLst/>
            <a:cxnLst/>
            <a:rect l="l" t="t" r="r" b="b"/>
            <a:pathLst>
              <a:path w="589279">
                <a:moveTo>
                  <a:pt x="0" y="0"/>
                </a:moveTo>
                <a:lnTo>
                  <a:pt x="589279" y="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925944" y="4761229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114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929119" y="4989195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>
                <a:moveTo>
                  <a:pt x="0" y="0"/>
                </a:moveTo>
                <a:lnTo>
                  <a:pt x="582929" y="0"/>
                </a:lnTo>
              </a:path>
            </a:pathLst>
          </a:custGeom>
          <a:ln w="635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932930" y="476122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762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936740" y="4982845"/>
            <a:ext cx="575310" cy="0"/>
          </a:xfrm>
          <a:custGeom>
            <a:avLst/>
            <a:gdLst/>
            <a:ahLst/>
            <a:cxnLst/>
            <a:rect l="l" t="t" r="r" b="b"/>
            <a:pathLst>
              <a:path w="575309">
                <a:moveTo>
                  <a:pt x="0" y="0"/>
                </a:moveTo>
                <a:lnTo>
                  <a:pt x="575309" y="0"/>
                </a:lnTo>
              </a:path>
            </a:pathLst>
          </a:custGeom>
          <a:ln w="6350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939280" y="476122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5079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941819" y="4976495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70229" y="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944994" y="476122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209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948169" y="4970145"/>
            <a:ext cx="563880" cy="0"/>
          </a:xfrm>
          <a:custGeom>
            <a:avLst/>
            <a:gdLst/>
            <a:ahLst/>
            <a:cxnLst/>
            <a:rect l="l" t="t" r="r" b="b"/>
            <a:pathLst>
              <a:path w="563879">
                <a:moveTo>
                  <a:pt x="0" y="0"/>
                </a:moveTo>
                <a:lnTo>
                  <a:pt x="563879" y="0"/>
                </a:lnTo>
              </a:path>
            </a:pathLst>
          </a:custGeom>
          <a:ln w="635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951980" y="476122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762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955790" y="4963795"/>
            <a:ext cx="556260" cy="0"/>
          </a:xfrm>
          <a:custGeom>
            <a:avLst/>
            <a:gdLst/>
            <a:ahLst/>
            <a:cxnLst/>
            <a:rect l="l" t="t" r="r" b="b"/>
            <a:pathLst>
              <a:path w="556259">
                <a:moveTo>
                  <a:pt x="0" y="0"/>
                </a:moveTo>
                <a:lnTo>
                  <a:pt x="556259" y="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958965" y="476122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962140" y="4957445"/>
            <a:ext cx="549910" cy="0"/>
          </a:xfrm>
          <a:custGeom>
            <a:avLst/>
            <a:gdLst/>
            <a:ahLst/>
            <a:cxnLst/>
            <a:rect l="l" t="t" r="r" b="b"/>
            <a:pathLst>
              <a:path w="549909">
                <a:moveTo>
                  <a:pt x="0" y="0"/>
                </a:moveTo>
                <a:lnTo>
                  <a:pt x="549909" y="0"/>
                </a:lnTo>
              </a:path>
            </a:pathLst>
          </a:custGeom>
          <a:ln w="635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6965315" y="476122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635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6968490" y="4951095"/>
            <a:ext cx="543560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559" y="0"/>
                </a:lnTo>
              </a:path>
            </a:pathLst>
          </a:custGeom>
          <a:ln w="6350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6971665" y="476122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6350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6974840" y="4944745"/>
            <a:ext cx="537210" cy="0"/>
          </a:xfrm>
          <a:custGeom>
            <a:avLst/>
            <a:gdLst/>
            <a:ahLst/>
            <a:cxnLst/>
            <a:rect l="l" t="t" r="r" b="b"/>
            <a:pathLst>
              <a:path w="537209">
                <a:moveTo>
                  <a:pt x="0" y="0"/>
                </a:moveTo>
                <a:lnTo>
                  <a:pt x="537209" y="0"/>
                </a:lnTo>
              </a:path>
            </a:pathLst>
          </a:custGeom>
          <a:ln w="635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6978015" y="476122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40"/>
                </a:lnTo>
              </a:path>
            </a:pathLst>
          </a:custGeom>
          <a:ln w="635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981190" y="4937759"/>
            <a:ext cx="530860" cy="0"/>
          </a:xfrm>
          <a:custGeom>
            <a:avLst/>
            <a:gdLst/>
            <a:ahLst/>
            <a:cxnLst/>
            <a:rect l="l" t="t" r="r" b="b"/>
            <a:pathLst>
              <a:path w="530859">
                <a:moveTo>
                  <a:pt x="0" y="0"/>
                </a:moveTo>
                <a:lnTo>
                  <a:pt x="530859" y="0"/>
                </a:lnTo>
              </a:path>
            </a:pathLst>
          </a:custGeom>
          <a:ln w="7619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984365" y="476122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6350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6987540" y="4930775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509" y="0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6990715" y="476122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70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6993890" y="4924425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159" y="0"/>
                </a:lnTo>
              </a:path>
            </a:pathLst>
          </a:custGeom>
          <a:ln w="635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6997065" y="476122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000240" y="4918075"/>
            <a:ext cx="511809" cy="0"/>
          </a:xfrm>
          <a:custGeom>
            <a:avLst/>
            <a:gdLst/>
            <a:ahLst/>
            <a:cxnLst/>
            <a:rect l="l" t="t" r="r" b="b"/>
            <a:pathLst>
              <a:path w="511809">
                <a:moveTo>
                  <a:pt x="0" y="0"/>
                </a:moveTo>
                <a:lnTo>
                  <a:pt x="511809" y="0"/>
                </a:lnTo>
              </a:path>
            </a:pathLst>
          </a:custGeom>
          <a:ln w="6350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7003415" y="476122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6350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7006590" y="491172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459" y="0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009765" y="476122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012940" y="4905375"/>
            <a:ext cx="499109" cy="0"/>
          </a:xfrm>
          <a:custGeom>
            <a:avLst/>
            <a:gdLst/>
            <a:ahLst/>
            <a:cxnLst/>
            <a:rect l="l" t="t" r="r" b="b"/>
            <a:pathLst>
              <a:path w="499109">
                <a:moveTo>
                  <a:pt x="0" y="0"/>
                </a:moveTo>
                <a:lnTo>
                  <a:pt x="499109" y="0"/>
                </a:lnTo>
              </a:path>
            </a:pathLst>
          </a:custGeom>
          <a:ln w="6350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016750" y="476122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7619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020559" y="4899025"/>
            <a:ext cx="491490" cy="0"/>
          </a:xfrm>
          <a:custGeom>
            <a:avLst/>
            <a:gdLst/>
            <a:ahLst/>
            <a:cxnLst/>
            <a:rect l="l" t="t" r="r" b="b"/>
            <a:pathLst>
              <a:path w="491490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6350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7023734" y="4761229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026909" y="4892675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5140" y="0"/>
                </a:lnTo>
              </a:path>
            </a:pathLst>
          </a:custGeom>
          <a:ln w="6350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7030084" y="476122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6350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7033259" y="4886325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790" y="0"/>
                </a:lnTo>
              </a:path>
            </a:pathLst>
          </a:custGeom>
          <a:ln w="635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036434" y="476122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635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7039609" y="4879975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6350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042784" y="476122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045959" y="4872990"/>
            <a:ext cx="466090" cy="0"/>
          </a:xfrm>
          <a:custGeom>
            <a:avLst/>
            <a:gdLst/>
            <a:ahLst/>
            <a:cxnLst/>
            <a:rect l="l" t="t" r="r" b="b"/>
            <a:pathLst>
              <a:path w="466090">
                <a:moveTo>
                  <a:pt x="0" y="0"/>
                </a:moveTo>
                <a:lnTo>
                  <a:pt x="466090" y="0"/>
                </a:lnTo>
              </a:path>
            </a:pathLst>
          </a:custGeom>
          <a:ln w="762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049134" y="4761229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635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052309" y="4866004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>
                <a:moveTo>
                  <a:pt x="0" y="0"/>
                </a:moveTo>
                <a:lnTo>
                  <a:pt x="459740" y="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055484" y="476122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058659" y="4859654"/>
            <a:ext cx="453390" cy="0"/>
          </a:xfrm>
          <a:custGeom>
            <a:avLst/>
            <a:gdLst/>
            <a:ahLst/>
            <a:cxnLst/>
            <a:rect l="l" t="t" r="r" b="b"/>
            <a:pathLst>
              <a:path w="453390">
                <a:moveTo>
                  <a:pt x="0" y="0"/>
                </a:moveTo>
                <a:lnTo>
                  <a:pt x="453390" y="0"/>
                </a:lnTo>
              </a:path>
            </a:pathLst>
          </a:custGeom>
          <a:ln w="635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061834" y="476122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635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065009" y="4853304"/>
            <a:ext cx="447040" cy="0"/>
          </a:xfrm>
          <a:custGeom>
            <a:avLst/>
            <a:gdLst/>
            <a:ahLst/>
            <a:cxnLst/>
            <a:rect l="l" t="t" r="r" b="b"/>
            <a:pathLst>
              <a:path w="447040">
                <a:moveTo>
                  <a:pt x="0" y="0"/>
                </a:moveTo>
                <a:lnTo>
                  <a:pt x="447040" y="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068184" y="476122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071359" y="4846954"/>
            <a:ext cx="440690" cy="0"/>
          </a:xfrm>
          <a:custGeom>
            <a:avLst/>
            <a:gdLst/>
            <a:ahLst/>
            <a:cxnLst/>
            <a:rect l="l" t="t" r="r" b="b"/>
            <a:pathLst>
              <a:path w="440690">
                <a:moveTo>
                  <a:pt x="0" y="0"/>
                </a:moveTo>
                <a:lnTo>
                  <a:pt x="440690" y="0"/>
                </a:lnTo>
              </a:path>
            </a:pathLst>
          </a:custGeom>
          <a:ln w="6350">
            <a:solidFill>
              <a:srgbClr val="00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071359" y="4761229"/>
            <a:ext cx="6350" cy="82550"/>
          </a:xfrm>
          <a:custGeom>
            <a:avLst/>
            <a:gdLst/>
            <a:ahLst/>
            <a:cxnLst/>
            <a:rect l="l" t="t" r="r" b="b"/>
            <a:pathLst>
              <a:path w="6350" h="82550">
                <a:moveTo>
                  <a:pt x="0" y="82550"/>
                </a:moveTo>
                <a:lnTo>
                  <a:pt x="6350" y="82550"/>
                </a:lnTo>
                <a:lnTo>
                  <a:pt x="6350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8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077709" y="4840604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4340" y="0"/>
                </a:lnTo>
              </a:path>
            </a:pathLst>
          </a:custGeom>
          <a:ln w="6350">
            <a:solidFill>
              <a:srgbClr val="00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077709" y="4761229"/>
            <a:ext cx="7620" cy="76200"/>
          </a:xfrm>
          <a:custGeom>
            <a:avLst/>
            <a:gdLst/>
            <a:ahLst/>
            <a:cxnLst/>
            <a:rect l="l" t="t" r="r" b="b"/>
            <a:pathLst>
              <a:path w="7620" h="76200">
                <a:moveTo>
                  <a:pt x="0" y="76200"/>
                </a:moveTo>
                <a:lnTo>
                  <a:pt x="7620" y="76200"/>
                </a:lnTo>
                <a:lnTo>
                  <a:pt x="762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8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085330" y="4834254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720" y="0"/>
                </a:lnTo>
              </a:path>
            </a:pathLst>
          </a:custGeom>
          <a:ln w="6350">
            <a:solidFill>
              <a:srgbClr val="00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085330" y="4761229"/>
            <a:ext cx="5080" cy="69850"/>
          </a:xfrm>
          <a:custGeom>
            <a:avLst/>
            <a:gdLst/>
            <a:ahLst/>
            <a:cxnLst/>
            <a:rect l="l" t="t" r="r" b="b"/>
            <a:pathLst>
              <a:path w="5079" h="69850">
                <a:moveTo>
                  <a:pt x="0" y="69850"/>
                </a:moveTo>
                <a:lnTo>
                  <a:pt x="5079" y="69850"/>
                </a:lnTo>
                <a:lnTo>
                  <a:pt x="50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8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090409" y="4827904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640" y="0"/>
                </a:lnTo>
              </a:path>
            </a:pathLst>
          </a:custGeom>
          <a:ln w="6350">
            <a:solidFill>
              <a:srgbClr val="00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090409" y="4761229"/>
            <a:ext cx="7620" cy="63500"/>
          </a:xfrm>
          <a:custGeom>
            <a:avLst/>
            <a:gdLst/>
            <a:ahLst/>
            <a:cxnLst/>
            <a:rect l="l" t="t" r="r" b="b"/>
            <a:pathLst>
              <a:path w="7620" h="63500">
                <a:moveTo>
                  <a:pt x="0" y="63500"/>
                </a:moveTo>
                <a:lnTo>
                  <a:pt x="7620" y="63500"/>
                </a:lnTo>
                <a:lnTo>
                  <a:pt x="762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008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098030" y="4821554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>
                <a:moveTo>
                  <a:pt x="0" y="0"/>
                </a:moveTo>
                <a:lnTo>
                  <a:pt x="414020" y="0"/>
                </a:lnTo>
              </a:path>
            </a:pathLst>
          </a:custGeom>
          <a:ln w="6350">
            <a:solidFill>
              <a:srgbClr val="00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098030" y="4761229"/>
            <a:ext cx="6350" cy="57150"/>
          </a:xfrm>
          <a:custGeom>
            <a:avLst/>
            <a:gdLst/>
            <a:ahLst/>
            <a:cxnLst/>
            <a:rect l="l" t="t" r="r" b="b"/>
            <a:pathLst>
              <a:path w="6350" h="57150">
                <a:moveTo>
                  <a:pt x="0" y="57150"/>
                </a:moveTo>
                <a:lnTo>
                  <a:pt x="6350" y="57150"/>
                </a:lnTo>
                <a:lnTo>
                  <a:pt x="635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8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104380" y="4815204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70" y="0"/>
                </a:lnTo>
              </a:path>
            </a:pathLst>
          </a:custGeom>
          <a:ln w="6350">
            <a:solidFill>
              <a:srgbClr val="00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104380" y="4761229"/>
            <a:ext cx="6350" cy="50800"/>
          </a:xfrm>
          <a:custGeom>
            <a:avLst/>
            <a:gdLst/>
            <a:ahLst/>
            <a:cxnLst/>
            <a:rect l="l" t="t" r="r" b="b"/>
            <a:pathLst>
              <a:path w="6350" h="50800">
                <a:moveTo>
                  <a:pt x="0" y="50800"/>
                </a:moveTo>
                <a:lnTo>
                  <a:pt x="6350" y="50800"/>
                </a:lnTo>
                <a:lnTo>
                  <a:pt x="635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110730" y="4808854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0" y="0"/>
                </a:moveTo>
                <a:lnTo>
                  <a:pt x="401320" y="0"/>
                </a:lnTo>
              </a:path>
            </a:pathLst>
          </a:custGeom>
          <a:ln w="6350">
            <a:solidFill>
              <a:srgbClr val="00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7110730" y="4761229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44450"/>
                </a:moveTo>
                <a:lnTo>
                  <a:pt x="6350" y="44450"/>
                </a:lnTo>
                <a:lnTo>
                  <a:pt x="635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9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7117080" y="4802504"/>
            <a:ext cx="394970" cy="0"/>
          </a:xfrm>
          <a:custGeom>
            <a:avLst/>
            <a:gdLst/>
            <a:ahLst/>
            <a:cxnLst/>
            <a:rect l="l" t="t" r="r" b="b"/>
            <a:pathLst>
              <a:path w="394970">
                <a:moveTo>
                  <a:pt x="0" y="0"/>
                </a:moveTo>
                <a:lnTo>
                  <a:pt x="394970" y="0"/>
                </a:lnTo>
              </a:path>
            </a:pathLst>
          </a:custGeom>
          <a:ln w="6350">
            <a:solidFill>
              <a:srgbClr val="00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7117080" y="4761229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38100"/>
                </a:moveTo>
                <a:lnTo>
                  <a:pt x="6350" y="38100"/>
                </a:lnTo>
                <a:lnTo>
                  <a:pt x="635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9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123430" y="4795520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620" y="0"/>
                </a:lnTo>
              </a:path>
            </a:pathLst>
          </a:custGeom>
          <a:ln w="7619">
            <a:solidFill>
              <a:srgbClr val="00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123430" y="4761229"/>
            <a:ext cx="6350" cy="30480"/>
          </a:xfrm>
          <a:custGeom>
            <a:avLst/>
            <a:gdLst/>
            <a:ahLst/>
            <a:cxnLst/>
            <a:rect l="l" t="t" r="r" b="b"/>
            <a:pathLst>
              <a:path w="6350" h="30479">
                <a:moveTo>
                  <a:pt x="0" y="30480"/>
                </a:moveTo>
                <a:lnTo>
                  <a:pt x="6350" y="30480"/>
                </a:lnTo>
                <a:lnTo>
                  <a:pt x="635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09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129780" y="4788534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>
                <a:moveTo>
                  <a:pt x="0" y="0"/>
                </a:moveTo>
                <a:lnTo>
                  <a:pt x="382270" y="0"/>
                </a:lnTo>
              </a:path>
            </a:pathLst>
          </a:custGeom>
          <a:ln w="6350">
            <a:solidFill>
              <a:srgbClr val="00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7129780" y="4761229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29">
                <a:moveTo>
                  <a:pt x="0" y="24130"/>
                </a:moveTo>
                <a:lnTo>
                  <a:pt x="6350" y="24130"/>
                </a:lnTo>
                <a:lnTo>
                  <a:pt x="635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00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7136130" y="4782184"/>
            <a:ext cx="375920" cy="0"/>
          </a:xfrm>
          <a:custGeom>
            <a:avLst/>
            <a:gdLst/>
            <a:ahLst/>
            <a:cxnLst/>
            <a:rect l="l" t="t" r="r" b="b"/>
            <a:pathLst>
              <a:path w="375920">
                <a:moveTo>
                  <a:pt x="0" y="0"/>
                </a:moveTo>
                <a:lnTo>
                  <a:pt x="375920" y="0"/>
                </a:lnTo>
              </a:path>
            </a:pathLst>
          </a:custGeom>
          <a:ln w="6350">
            <a:solidFill>
              <a:srgbClr val="00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7136130" y="4761229"/>
            <a:ext cx="6350" cy="17780"/>
          </a:xfrm>
          <a:custGeom>
            <a:avLst/>
            <a:gdLst/>
            <a:ahLst/>
            <a:cxnLst/>
            <a:rect l="l" t="t" r="r" b="b"/>
            <a:pathLst>
              <a:path w="6350" h="17779">
                <a:moveTo>
                  <a:pt x="0" y="17780"/>
                </a:moveTo>
                <a:lnTo>
                  <a:pt x="6350" y="17780"/>
                </a:lnTo>
                <a:lnTo>
                  <a:pt x="63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9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7142480" y="4775834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570" y="0"/>
                </a:lnTo>
              </a:path>
            </a:pathLst>
          </a:custGeom>
          <a:ln w="6350">
            <a:solidFill>
              <a:srgbClr val="0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7142480" y="4761229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30"/>
                </a:moveTo>
                <a:lnTo>
                  <a:pt x="6350" y="11430"/>
                </a:lnTo>
                <a:lnTo>
                  <a:pt x="63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7148830" y="4769484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20" y="0"/>
                </a:lnTo>
              </a:path>
            </a:pathLst>
          </a:custGeom>
          <a:ln w="6350">
            <a:solidFill>
              <a:srgbClr val="00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7148830" y="4761229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5080"/>
                </a:moveTo>
                <a:lnTo>
                  <a:pt x="6350" y="5080"/>
                </a:lnTo>
                <a:lnTo>
                  <a:pt x="635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9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7155180" y="4763770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870" y="0"/>
                </a:lnTo>
              </a:path>
            </a:pathLst>
          </a:custGeom>
          <a:ln w="5080">
            <a:solidFill>
              <a:srgbClr val="009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495290" y="4761229"/>
            <a:ext cx="2015489" cy="1316990"/>
          </a:xfrm>
          <a:custGeom>
            <a:avLst/>
            <a:gdLst/>
            <a:ahLst/>
            <a:cxnLst/>
            <a:rect l="l" t="t" r="r" b="b"/>
            <a:pathLst>
              <a:path w="2015490" h="1316989">
                <a:moveTo>
                  <a:pt x="1007110" y="1316990"/>
                </a:moveTo>
                <a:lnTo>
                  <a:pt x="0" y="1316990"/>
                </a:lnTo>
                <a:lnTo>
                  <a:pt x="0" y="0"/>
                </a:lnTo>
                <a:lnTo>
                  <a:pt x="2015489" y="0"/>
                </a:lnTo>
                <a:lnTo>
                  <a:pt x="2015489" y="1316990"/>
                </a:lnTo>
                <a:lnTo>
                  <a:pt x="1007110" y="131699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 txBox="1"/>
          <p:nvPr/>
        </p:nvSpPr>
        <p:spPr>
          <a:xfrm>
            <a:off x="6144259" y="5238750"/>
            <a:ext cx="7194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200" b="1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b="1" spc="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er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3535679" y="4352290"/>
            <a:ext cx="596900" cy="533400"/>
          </a:xfrm>
          <a:custGeom>
            <a:avLst/>
            <a:gdLst/>
            <a:ahLst/>
            <a:cxnLst/>
            <a:rect l="l" t="t" r="r" b="b"/>
            <a:pathLst>
              <a:path w="596900" h="533400">
                <a:moveTo>
                  <a:pt x="596900" y="0"/>
                </a:moveTo>
                <a:lnTo>
                  <a:pt x="0" y="533400"/>
                </a:lnTo>
              </a:path>
            </a:pathLst>
          </a:custGeom>
          <a:ln w="28393">
            <a:solidFill>
              <a:srgbClr val="0004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067560" y="4823459"/>
            <a:ext cx="2014220" cy="1318260"/>
          </a:xfrm>
          <a:custGeom>
            <a:avLst/>
            <a:gdLst/>
            <a:ahLst/>
            <a:cxnLst/>
            <a:rect l="l" t="t" r="r" b="b"/>
            <a:pathLst>
              <a:path w="2014220" h="1318260">
                <a:moveTo>
                  <a:pt x="2014219" y="0"/>
                </a:moveTo>
                <a:lnTo>
                  <a:pt x="0" y="0"/>
                </a:lnTo>
                <a:lnTo>
                  <a:pt x="0" y="1318259"/>
                </a:lnTo>
                <a:lnTo>
                  <a:pt x="2014219" y="1318259"/>
                </a:lnTo>
                <a:lnTo>
                  <a:pt x="2014219" y="0"/>
                </a:lnTo>
                <a:close/>
              </a:path>
            </a:pathLst>
          </a:custGeom>
          <a:solidFill>
            <a:srgbClr val="A7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067560" y="4823459"/>
            <a:ext cx="2014220" cy="1318260"/>
          </a:xfrm>
          <a:custGeom>
            <a:avLst/>
            <a:gdLst/>
            <a:ahLst/>
            <a:cxnLst/>
            <a:rect l="l" t="t" r="r" b="b"/>
            <a:pathLst>
              <a:path w="2014220" h="1318260">
                <a:moveTo>
                  <a:pt x="1007109" y="1318259"/>
                </a:moveTo>
                <a:lnTo>
                  <a:pt x="0" y="1318259"/>
                </a:lnTo>
                <a:lnTo>
                  <a:pt x="0" y="0"/>
                </a:lnTo>
                <a:lnTo>
                  <a:pt x="2014219" y="0"/>
                </a:lnTo>
                <a:lnTo>
                  <a:pt x="2014219" y="1318259"/>
                </a:lnTo>
                <a:lnTo>
                  <a:pt x="1007109" y="1318259"/>
                </a:lnTo>
                <a:close/>
              </a:path>
            </a:pathLst>
          </a:custGeom>
          <a:ln w="9344">
            <a:solidFill>
              <a:srgbClr val="A78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940560" y="5412740"/>
            <a:ext cx="2015489" cy="665480"/>
          </a:xfrm>
          <a:custGeom>
            <a:avLst/>
            <a:gdLst/>
            <a:ahLst/>
            <a:cxnLst/>
            <a:rect l="l" t="t" r="r" b="b"/>
            <a:pathLst>
              <a:path w="2015489" h="665479">
                <a:moveTo>
                  <a:pt x="0" y="665480"/>
                </a:moveTo>
                <a:lnTo>
                  <a:pt x="2015489" y="665480"/>
                </a:lnTo>
                <a:lnTo>
                  <a:pt x="2015489" y="0"/>
                </a:lnTo>
                <a:lnTo>
                  <a:pt x="0" y="0"/>
                </a:lnTo>
                <a:lnTo>
                  <a:pt x="0" y="66548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940560" y="4761229"/>
            <a:ext cx="1013460" cy="651510"/>
          </a:xfrm>
          <a:custGeom>
            <a:avLst/>
            <a:gdLst/>
            <a:ahLst/>
            <a:cxnLst/>
            <a:rect l="l" t="t" r="r" b="b"/>
            <a:pathLst>
              <a:path w="1013460" h="651510">
                <a:moveTo>
                  <a:pt x="0" y="651510"/>
                </a:moveTo>
                <a:lnTo>
                  <a:pt x="1013459" y="651510"/>
                </a:lnTo>
                <a:lnTo>
                  <a:pt x="1013459" y="0"/>
                </a:lnTo>
                <a:lnTo>
                  <a:pt x="0" y="0"/>
                </a:lnTo>
                <a:lnTo>
                  <a:pt x="0" y="65151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954020" y="5409565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2030" y="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957195" y="4761229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516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960370" y="5403215"/>
            <a:ext cx="995680" cy="0"/>
          </a:xfrm>
          <a:custGeom>
            <a:avLst/>
            <a:gdLst/>
            <a:ahLst/>
            <a:cxnLst/>
            <a:rect l="l" t="t" r="r" b="b"/>
            <a:pathLst>
              <a:path w="995679">
                <a:moveTo>
                  <a:pt x="0" y="0"/>
                </a:moveTo>
                <a:lnTo>
                  <a:pt x="995680" y="0"/>
                </a:lnTo>
              </a:path>
            </a:pathLst>
          </a:custGeom>
          <a:ln w="635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963545" y="4761229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10"/>
                </a:lnTo>
              </a:path>
            </a:pathLst>
          </a:custGeom>
          <a:ln w="635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966720" y="5396865"/>
            <a:ext cx="989330" cy="0"/>
          </a:xfrm>
          <a:custGeom>
            <a:avLst/>
            <a:gdLst/>
            <a:ahLst/>
            <a:cxnLst/>
            <a:rect l="l" t="t" r="r" b="b"/>
            <a:pathLst>
              <a:path w="989329">
                <a:moveTo>
                  <a:pt x="0" y="0"/>
                </a:moveTo>
                <a:lnTo>
                  <a:pt x="989330" y="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969895" y="4761229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46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973070" y="5390515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6350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976879" y="4761229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7619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980689" y="5384165"/>
            <a:ext cx="975360" cy="0"/>
          </a:xfrm>
          <a:custGeom>
            <a:avLst/>
            <a:gdLst/>
            <a:ahLst/>
            <a:cxnLst/>
            <a:rect l="l" t="t" r="r" b="b"/>
            <a:pathLst>
              <a:path w="975360">
                <a:moveTo>
                  <a:pt x="0" y="0"/>
                </a:moveTo>
                <a:lnTo>
                  <a:pt x="975360" y="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983864" y="4761229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0"/>
                </a:moveTo>
                <a:lnTo>
                  <a:pt x="0" y="61976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987039" y="5377815"/>
            <a:ext cx="969010" cy="0"/>
          </a:xfrm>
          <a:custGeom>
            <a:avLst/>
            <a:gdLst/>
            <a:ahLst/>
            <a:cxnLst/>
            <a:rect l="l" t="t" r="r" b="b"/>
            <a:pathLst>
              <a:path w="969010">
                <a:moveTo>
                  <a:pt x="0" y="0"/>
                </a:moveTo>
                <a:lnTo>
                  <a:pt x="969010" y="0"/>
                </a:lnTo>
              </a:path>
            </a:pathLst>
          </a:custGeom>
          <a:ln w="635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990214" y="4761229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3410"/>
                </a:lnTo>
              </a:path>
            </a:pathLst>
          </a:custGeom>
          <a:ln w="635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993389" y="5370829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660" y="0"/>
                </a:lnTo>
              </a:path>
            </a:pathLst>
          </a:custGeom>
          <a:ln w="7619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996564" y="4761229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790"/>
                </a:lnTo>
              </a:path>
            </a:pathLst>
          </a:custGeom>
          <a:ln w="6350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999739" y="5363845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>
                <a:moveTo>
                  <a:pt x="0" y="0"/>
                </a:moveTo>
                <a:lnTo>
                  <a:pt x="956310" y="0"/>
                </a:lnTo>
              </a:path>
            </a:pathLst>
          </a:custGeom>
          <a:ln w="635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002914" y="4761229"/>
            <a:ext cx="0" cy="599440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0"/>
                </a:moveTo>
                <a:lnTo>
                  <a:pt x="0" y="599440"/>
                </a:lnTo>
              </a:path>
            </a:pathLst>
          </a:custGeom>
          <a:ln w="635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006089" y="5357495"/>
            <a:ext cx="949960" cy="0"/>
          </a:xfrm>
          <a:custGeom>
            <a:avLst/>
            <a:gdLst/>
            <a:ahLst/>
            <a:cxnLst/>
            <a:rect l="l" t="t" r="r" b="b"/>
            <a:pathLst>
              <a:path w="949960">
                <a:moveTo>
                  <a:pt x="0" y="0"/>
                </a:moveTo>
                <a:lnTo>
                  <a:pt x="949960" y="0"/>
                </a:lnTo>
              </a:path>
            </a:pathLst>
          </a:custGeom>
          <a:ln w="6350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009264" y="4761229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6350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012439" y="5351145"/>
            <a:ext cx="943610" cy="0"/>
          </a:xfrm>
          <a:custGeom>
            <a:avLst/>
            <a:gdLst/>
            <a:ahLst/>
            <a:cxnLst/>
            <a:rect l="l" t="t" r="r" b="b"/>
            <a:pathLst>
              <a:path w="943610">
                <a:moveTo>
                  <a:pt x="0" y="0"/>
                </a:moveTo>
                <a:lnTo>
                  <a:pt x="943610" y="0"/>
                </a:lnTo>
              </a:path>
            </a:pathLst>
          </a:custGeom>
          <a:ln w="6350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015614" y="4761229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740"/>
                </a:lnTo>
              </a:path>
            </a:pathLst>
          </a:custGeom>
          <a:ln w="6350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018789" y="5344795"/>
            <a:ext cx="937260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260" y="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021964" y="4761229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025139" y="533844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910" y="0"/>
                </a:lnTo>
              </a:path>
            </a:pathLst>
          </a:custGeom>
          <a:ln w="635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028314" y="4761229"/>
            <a:ext cx="0" cy="57404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4040"/>
                </a:lnTo>
              </a:path>
            </a:pathLst>
          </a:custGeom>
          <a:ln w="635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031489" y="5332095"/>
            <a:ext cx="924560" cy="0"/>
          </a:xfrm>
          <a:custGeom>
            <a:avLst/>
            <a:gdLst/>
            <a:ahLst/>
            <a:cxnLst/>
            <a:rect l="l" t="t" r="r" b="b"/>
            <a:pathLst>
              <a:path w="924560">
                <a:moveTo>
                  <a:pt x="0" y="0"/>
                </a:moveTo>
                <a:lnTo>
                  <a:pt x="924560" y="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034664" y="4761229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9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037839" y="5325745"/>
            <a:ext cx="918210" cy="0"/>
          </a:xfrm>
          <a:custGeom>
            <a:avLst/>
            <a:gdLst/>
            <a:ahLst/>
            <a:cxnLst/>
            <a:rect l="l" t="t" r="r" b="b"/>
            <a:pathLst>
              <a:path w="918210">
                <a:moveTo>
                  <a:pt x="0" y="0"/>
                </a:moveTo>
                <a:lnTo>
                  <a:pt x="918210" y="0"/>
                </a:lnTo>
              </a:path>
            </a:pathLst>
          </a:custGeom>
          <a:ln w="635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041650" y="4761229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40"/>
                </a:lnTo>
              </a:path>
            </a:pathLst>
          </a:custGeom>
          <a:ln w="762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045460" y="5319395"/>
            <a:ext cx="910590" cy="0"/>
          </a:xfrm>
          <a:custGeom>
            <a:avLst/>
            <a:gdLst/>
            <a:ahLst/>
            <a:cxnLst/>
            <a:rect l="l" t="t" r="r" b="b"/>
            <a:pathLst>
              <a:path w="910589">
                <a:moveTo>
                  <a:pt x="0" y="0"/>
                </a:moveTo>
                <a:lnTo>
                  <a:pt x="910589" y="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048635" y="4761229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9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051810" y="5313045"/>
            <a:ext cx="904240" cy="0"/>
          </a:xfrm>
          <a:custGeom>
            <a:avLst/>
            <a:gdLst/>
            <a:ahLst/>
            <a:cxnLst/>
            <a:rect l="l" t="t" r="r" b="b"/>
            <a:pathLst>
              <a:path w="904239">
                <a:moveTo>
                  <a:pt x="0" y="0"/>
                </a:moveTo>
                <a:lnTo>
                  <a:pt x="904239" y="0"/>
                </a:lnTo>
              </a:path>
            </a:pathLst>
          </a:custGeom>
          <a:ln w="635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054985" y="4761229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635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058160" y="5306059"/>
            <a:ext cx="897890" cy="0"/>
          </a:xfrm>
          <a:custGeom>
            <a:avLst/>
            <a:gdLst/>
            <a:ahLst/>
            <a:cxnLst/>
            <a:rect l="l" t="t" r="r" b="b"/>
            <a:pathLst>
              <a:path w="897889">
                <a:moveTo>
                  <a:pt x="0" y="0"/>
                </a:moveTo>
                <a:lnTo>
                  <a:pt x="897889" y="0"/>
                </a:lnTo>
              </a:path>
            </a:pathLst>
          </a:custGeom>
          <a:ln w="7619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061335" y="4761229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6350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064510" y="5299075"/>
            <a:ext cx="891540" cy="0"/>
          </a:xfrm>
          <a:custGeom>
            <a:avLst/>
            <a:gdLst/>
            <a:ahLst/>
            <a:cxnLst/>
            <a:rect l="l" t="t" r="r" b="b"/>
            <a:pathLst>
              <a:path w="891539">
                <a:moveTo>
                  <a:pt x="0" y="0"/>
                </a:moveTo>
                <a:lnTo>
                  <a:pt x="891539" y="0"/>
                </a:lnTo>
              </a:path>
            </a:pathLst>
          </a:custGeom>
          <a:ln w="6350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067685" y="4761229"/>
            <a:ext cx="0" cy="534670"/>
          </a:xfrm>
          <a:custGeom>
            <a:avLst/>
            <a:gdLst/>
            <a:ahLst/>
            <a:cxnLst/>
            <a:rect l="l" t="t" r="r" b="b"/>
            <a:pathLst>
              <a:path h="534670">
                <a:moveTo>
                  <a:pt x="0" y="0"/>
                </a:moveTo>
                <a:lnTo>
                  <a:pt x="0" y="534670"/>
                </a:lnTo>
              </a:path>
            </a:pathLst>
          </a:custGeom>
          <a:ln w="6350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070860" y="5292725"/>
            <a:ext cx="885190" cy="0"/>
          </a:xfrm>
          <a:custGeom>
            <a:avLst/>
            <a:gdLst/>
            <a:ahLst/>
            <a:cxnLst/>
            <a:rect l="l" t="t" r="r" b="b"/>
            <a:pathLst>
              <a:path w="885189">
                <a:moveTo>
                  <a:pt x="0" y="0"/>
                </a:moveTo>
                <a:lnTo>
                  <a:pt x="885189" y="0"/>
                </a:lnTo>
              </a:path>
            </a:pathLst>
          </a:custGeom>
          <a:ln w="6350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074035" y="4761229"/>
            <a:ext cx="0" cy="528320"/>
          </a:xfrm>
          <a:custGeom>
            <a:avLst/>
            <a:gdLst/>
            <a:ahLst/>
            <a:cxnLst/>
            <a:rect l="l" t="t" r="r" b="b"/>
            <a:pathLst>
              <a:path h="528320">
                <a:moveTo>
                  <a:pt x="0" y="0"/>
                </a:moveTo>
                <a:lnTo>
                  <a:pt x="0" y="528320"/>
                </a:lnTo>
              </a:path>
            </a:pathLst>
          </a:custGeom>
          <a:ln w="6350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077210" y="5286375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0" y="0"/>
                </a:moveTo>
                <a:lnTo>
                  <a:pt x="878839" y="0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080385" y="4761229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970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083560" y="5280025"/>
            <a:ext cx="872490" cy="0"/>
          </a:xfrm>
          <a:custGeom>
            <a:avLst/>
            <a:gdLst/>
            <a:ahLst/>
            <a:cxnLst/>
            <a:rect l="l" t="t" r="r" b="b"/>
            <a:pathLst>
              <a:path w="872489">
                <a:moveTo>
                  <a:pt x="0" y="0"/>
                </a:moveTo>
                <a:lnTo>
                  <a:pt x="872489" y="0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086735" y="4761229"/>
            <a:ext cx="0" cy="515620"/>
          </a:xfrm>
          <a:custGeom>
            <a:avLst/>
            <a:gdLst/>
            <a:ahLst/>
            <a:cxnLst/>
            <a:rect l="l" t="t" r="r" b="b"/>
            <a:pathLst>
              <a:path h="515620">
                <a:moveTo>
                  <a:pt x="0" y="0"/>
                </a:moveTo>
                <a:lnTo>
                  <a:pt x="0" y="515620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089910" y="5273675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6139" y="0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093085" y="4761229"/>
            <a:ext cx="0" cy="509270"/>
          </a:xfrm>
          <a:custGeom>
            <a:avLst/>
            <a:gdLst/>
            <a:ahLst/>
            <a:cxnLst/>
            <a:rect l="l" t="t" r="r" b="b"/>
            <a:pathLst>
              <a:path h="509270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096260" y="5267325"/>
            <a:ext cx="859790" cy="0"/>
          </a:xfrm>
          <a:custGeom>
            <a:avLst/>
            <a:gdLst/>
            <a:ahLst/>
            <a:cxnLst/>
            <a:rect l="l" t="t" r="r" b="b"/>
            <a:pathLst>
              <a:path w="859789">
                <a:moveTo>
                  <a:pt x="0" y="0"/>
                </a:moveTo>
                <a:lnTo>
                  <a:pt x="859789" y="0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099435" y="4761229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102610" y="5260975"/>
            <a:ext cx="853440" cy="0"/>
          </a:xfrm>
          <a:custGeom>
            <a:avLst/>
            <a:gdLst/>
            <a:ahLst/>
            <a:cxnLst/>
            <a:rect l="l" t="t" r="r" b="b"/>
            <a:pathLst>
              <a:path w="853439">
                <a:moveTo>
                  <a:pt x="0" y="0"/>
                </a:moveTo>
                <a:lnTo>
                  <a:pt x="853439" y="0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105785" y="4761229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108960" y="5254625"/>
            <a:ext cx="847090" cy="0"/>
          </a:xfrm>
          <a:custGeom>
            <a:avLst/>
            <a:gdLst/>
            <a:ahLst/>
            <a:cxnLst/>
            <a:rect l="l" t="t" r="r" b="b"/>
            <a:pathLst>
              <a:path w="847089">
                <a:moveTo>
                  <a:pt x="0" y="0"/>
                </a:moveTo>
                <a:lnTo>
                  <a:pt x="847089" y="0"/>
                </a:lnTo>
              </a:path>
            </a:pathLst>
          </a:custGeom>
          <a:ln w="6350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112135" y="4761229"/>
            <a:ext cx="0" cy="490220"/>
          </a:xfrm>
          <a:custGeom>
            <a:avLst/>
            <a:gdLst/>
            <a:ahLst/>
            <a:cxnLst/>
            <a:rect l="l" t="t" r="r" b="b"/>
            <a:pathLst>
              <a:path h="490220">
                <a:moveTo>
                  <a:pt x="0" y="0"/>
                </a:moveTo>
                <a:lnTo>
                  <a:pt x="0" y="490220"/>
                </a:lnTo>
              </a:path>
            </a:pathLst>
          </a:custGeom>
          <a:ln w="6350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115310" y="5248275"/>
            <a:ext cx="840740" cy="0"/>
          </a:xfrm>
          <a:custGeom>
            <a:avLst/>
            <a:gdLst/>
            <a:ahLst/>
            <a:cxnLst/>
            <a:rect l="l" t="t" r="r" b="b"/>
            <a:pathLst>
              <a:path w="840739">
                <a:moveTo>
                  <a:pt x="0" y="0"/>
                </a:moveTo>
                <a:lnTo>
                  <a:pt x="840739" y="0"/>
                </a:lnTo>
              </a:path>
            </a:pathLst>
          </a:custGeom>
          <a:ln w="6350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118485" y="4761229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870"/>
                </a:lnTo>
              </a:path>
            </a:pathLst>
          </a:custGeom>
          <a:ln w="6350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121660" y="5241925"/>
            <a:ext cx="834390" cy="0"/>
          </a:xfrm>
          <a:custGeom>
            <a:avLst/>
            <a:gdLst/>
            <a:ahLst/>
            <a:cxnLst/>
            <a:rect l="l" t="t" r="r" b="b"/>
            <a:pathLst>
              <a:path w="834389">
                <a:moveTo>
                  <a:pt x="0" y="0"/>
                </a:moveTo>
                <a:lnTo>
                  <a:pt x="834389" y="0"/>
                </a:lnTo>
              </a:path>
            </a:pathLst>
          </a:custGeom>
          <a:ln w="6350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125470" y="4761229"/>
            <a:ext cx="0" cy="477520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520"/>
                </a:lnTo>
              </a:path>
            </a:pathLst>
          </a:custGeom>
          <a:ln w="7619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129279" y="5235575"/>
            <a:ext cx="826769" cy="0"/>
          </a:xfrm>
          <a:custGeom>
            <a:avLst/>
            <a:gdLst/>
            <a:ahLst/>
            <a:cxnLst/>
            <a:rect l="l" t="t" r="r" b="b"/>
            <a:pathLst>
              <a:path w="826770">
                <a:moveTo>
                  <a:pt x="0" y="0"/>
                </a:moveTo>
                <a:lnTo>
                  <a:pt x="826769" y="0"/>
                </a:lnTo>
              </a:path>
            </a:pathLst>
          </a:custGeom>
          <a:ln w="635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132454" y="4761229"/>
            <a:ext cx="0" cy="471170"/>
          </a:xfrm>
          <a:custGeom>
            <a:avLst/>
            <a:gdLst/>
            <a:ahLst/>
            <a:cxnLst/>
            <a:rect l="l" t="t" r="r" b="b"/>
            <a:pathLst>
              <a:path h="471170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635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135629" y="5228590"/>
            <a:ext cx="820419" cy="0"/>
          </a:xfrm>
          <a:custGeom>
            <a:avLst/>
            <a:gdLst/>
            <a:ahLst/>
            <a:cxnLst/>
            <a:rect l="l" t="t" r="r" b="b"/>
            <a:pathLst>
              <a:path w="820420">
                <a:moveTo>
                  <a:pt x="0" y="0"/>
                </a:moveTo>
                <a:lnTo>
                  <a:pt x="820419" y="0"/>
                </a:lnTo>
              </a:path>
            </a:pathLst>
          </a:custGeom>
          <a:ln w="7619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138804" y="4761229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550"/>
                </a:lnTo>
              </a:path>
            </a:pathLst>
          </a:custGeom>
          <a:ln w="6350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141979" y="5221604"/>
            <a:ext cx="814069" cy="0"/>
          </a:xfrm>
          <a:custGeom>
            <a:avLst/>
            <a:gdLst/>
            <a:ahLst/>
            <a:cxnLst/>
            <a:rect l="l" t="t" r="r" b="b"/>
            <a:pathLst>
              <a:path w="814070">
                <a:moveTo>
                  <a:pt x="0" y="0"/>
                </a:moveTo>
                <a:lnTo>
                  <a:pt x="814069" y="0"/>
                </a:lnTo>
              </a:path>
            </a:pathLst>
          </a:custGeom>
          <a:ln w="635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145154" y="4761229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635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148329" y="5215254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>
                <a:moveTo>
                  <a:pt x="0" y="0"/>
                </a:moveTo>
                <a:lnTo>
                  <a:pt x="807719" y="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151504" y="4761229"/>
            <a:ext cx="0" cy="450850"/>
          </a:xfrm>
          <a:custGeom>
            <a:avLst/>
            <a:gdLst/>
            <a:ahLst/>
            <a:cxnLst/>
            <a:rect l="l" t="t" r="r" b="b"/>
            <a:pathLst>
              <a:path h="450850">
                <a:moveTo>
                  <a:pt x="0" y="0"/>
                </a:moveTo>
                <a:lnTo>
                  <a:pt x="0" y="45085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154679" y="5208904"/>
            <a:ext cx="801370" cy="0"/>
          </a:xfrm>
          <a:custGeom>
            <a:avLst/>
            <a:gdLst/>
            <a:ahLst/>
            <a:cxnLst/>
            <a:rect l="l" t="t" r="r" b="b"/>
            <a:pathLst>
              <a:path w="801370">
                <a:moveTo>
                  <a:pt x="0" y="0"/>
                </a:moveTo>
                <a:lnTo>
                  <a:pt x="801369" y="0"/>
                </a:lnTo>
              </a:path>
            </a:pathLst>
          </a:custGeom>
          <a:ln w="6350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157854" y="4761229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4500"/>
                </a:lnTo>
              </a:path>
            </a:pathLst>
          </a:custGeom>
          <a:ln w="6350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161029" y="5202554"/>
            <a:ext cx="795020" cy="0"/>
          </a:xfrm>
          <a:custGeom>
            <a:avLst/>
            <a:gdLst/>
            <a:ahLst/>
            <a:cxnLst/>
            <a:rect l="l" t="t" r="r" b="b"/>
            <a:pathLst>
              <a:path w="795020">
                <a:moveTo>
                  <a:pt x="0" y="0"/>
                </a:moveTo>
                <a:lnTo>
                  <a:pt x="795019" y="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164204" y="4761229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167379" y="5196204"/>
            <a:ext cx="788670" cy="0"/>
          </a:xfrm>
          <a:custGeom>
            <a:avLst/>
            <a:gdLst/>
            <a:ahLst/>
            <a:cxnLst/>
            <a:rect l="l" t="t" r="r" b="b"/>
            <a:pathLst>
              <a:path w="788670">
                <a:moveTo>
                  <a:pt x="0" y="0"/>
                </a:moveTo>
                <a:lnTo>
                  <a:pt x="788669" y="0"/>
                </a:lnTo>
              </a:path>
            </a:pathLst>
          </a:custGeom>
          <a:ln w="635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170554" y="4761229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173729" y="5189854"/>
            <a:ext cx="782320" cy="0"/>
          </a:xfrm>
          <a:custGeom>
            <a:avLst/>
            <a:gdLst/>
            <a:ahLst/>
            <a:cxnLst/>
            <a:rect l="l" t="t" r="r" b="b"/>
            <a:pathLst>
              <a:path w="782320">
                <a:moveTo>
                  <a:pt x="0" y="0"/>
                </a:moveTo>
                <a:lnTo>
                  <a:pt x="782319" y="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176904" y="4761229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45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180079" y="5183504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>
                <a:moveTo>
                  <a:pt x="0" y="0"/>
                </a:moveTo>
                <a:lnTo>
                  <a:pt x="775969" y="0"/>
                </a:lnTo>
              </a:path>
            </a:pathLst>
          </a:custGeom>
          <a:ln w="6350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3183889" y="4761229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7619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3187700" y="5177154"/>
            <a:ext cx="768350" cy="0"/>
          </a:xfrm>
          <a:custGeom>
            <a:avLst/>
            <a:gdLst/>
            <a:ahLst/>
            <a:cxnLst/>
            <a:rect l="l" t="t" r="r" b="b"/>
            <a:pathLst>
              <a:path w="768350">
                <a:moveTo>
                  <a:pt x="0" y="0"/>
                </a:moveTo>
                <a:lnTo>
                  <a:pt x="768350" y="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3190875" y="4761229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75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3194050" y="5170804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635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3197225" y="4761229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3200400" y="5163820"/>
            <a:ext cx="755650" cy="0"/>
          </a:xfrm>
          <a:custGeom>
            <a:avLst/>
            <a:gdLst/>
            <a:ahLst/>
            <a:cxnLst/>
            <a:rect l="l" t="t" r="r" b="b"/>
            <a:pathLst>
              <a:path w="755650">
                <a:moveTo>
                  <a:pt x="0" y="0"/>
                </a:moveTo>
                <a:lnTo>
                  <a:pt x="755650" y="0"/>
                </a:lnTo>
              </a:path>
            </a:pathLst>
          </a:custGeom>
          <a:ln w="762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3203575" y="4761229"/>
            <a:ext cx="0" cy="398780"/>
          </a:xfrm>
          <a:custGeom>
            <a:avLst/>
            <a:gdLst/>
            <a:ahLst/>
            <a:cxnLst/>
            <a:rect l="l" t="t" r="r" b="b"/>
            <a:pathLst>
              <a:path h="398779">
                <a:moveTo>
                  <a:pt x="0" y="0"/>
                </a:moveTo>
                <a:lnTo>
                  <a:pt x="0" y="398780"/>
                </a:lnTo>
              </a:path>
            </a:pathLst>
          </a:custGeom>
          <a:ln w="635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3206750" y="5156834"/>
            <a:ext cx="749300" cy="0"/>
          </a:xfrm>
          <a:custGeom>
            <a:avLst/>
            <a:gdLst/>
            <a:ahLst/>
            <a:cxnLst/>
            <a:rect l="l" t="t" r="r" b="b"/>
            <a:pathLst>
              <a:path w="749300">
                <a:moveTo>
                  <a:pt x="0" y="0"/>
                </a:moveTo>
                <a:lnTo>
                  <a:pt x="749300" y="0"/>
                </a:lnTo>
              </a:path>
            </a:pathLst>
          </a:custGeom>
          <a:ln w="6350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3209925" y="4761229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2430"/>
                </a:lnTo>
              </a:path>
            </a:pathLst>
          </a:custGeom>
          <a:ln w="6350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3213100" y="5150484"/>
            <a:ext cx="742950" cy="0"/>
          </a:xfrm>
          <a:custGeom>
            <a:avLst/>
            <a:gdLst/>
            <a:ahLst/>
            <a:cxnLst/>
            <a:rect l="l" t="t" r="r" b="b"/>
            <a:pathLst>
              <a:path w="742950">
                <a:moveTo>
                  <a:pt x="0" y="0"/>
                </a:moveTo>
                <a:lnTo>
                  <a:pt x="742950" y="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3216275" y="4761229"/>
            <a:ext cx="0" cy="386080"/>
          </a:xfrm>
          <a:custGeom>
            <a:avLst/>
            <a:gdLst/>
            <a:ahLst/>
            <a:cxnLst/>
            <a:rect l="l" t="t" r="r" b="b"/>
            <a:pathLst>
              <a:path h="386079">
                <a:moveTo>
                  <a:pt x="0" y="0"/>
                </a:moveTo>
                <a:lnTo>
                  <a:pt x="0" y="38608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3219450" y="5144134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600" y="0"/>
                </a:lnTo>
              </a:path>
            </a:pathLst>
          </a:custGeom>
          <a:ln w="6350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3222625" y="4761229"/>
            <a:ext cx="0" cy="379730"/>
          </a:xfrm>
          <a:custGeom>
            <a:avLst/>
            <a:gdLst/>
            <a:ahLst/>
            <a:cxnLst/>
            <a:rect l="l" t="t" r="r" b="b"/>
            <a:pathLst>
              <a:path h="379729">
                <a:moveTo>
                  <a:pt x="0" y="0"/>
                </a:moveTo>
                <a:lnTo>
                  <a:pt x="0" y="379730"/>
                </a:lnTo>
              </a:path>
            </a:pathLst>
          </a:custGeom>
          <a:ln w="6350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3225800" y="5137784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30250" y="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3228975" y="4761229"/>
            <a:ext cx="0" cy="373380"/>
          </a:xfrm>
          <a:custGeom>
            <a:avLst/>
            <a:gdLst/>
            <a:ahLst/>
            <a:cxnLst/>
            <a:rect l="l" t="t" r="r" b="b"/>
            <a:pathLst>
              <a:path h="373379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3232150" y="5131434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635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3235325" y="4761229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635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238500" y="5125084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550" y="0"/>
                </a:lnTo>
              </a:path>
            </a:pathLst>
          </a:custGeom>
          <a:ln w="6350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241675" y="4761229"/>
            <a:ext cx="0" cy="360680"/>
          </a:xfrm>
          <a:custGeom>
            <a:avLst/>
            <a:gdLst/>
            <a:ahLst/>
            <a:cxnLst/>
            <a:rect l="l" t="t" r="r" b="b"/>
            <a:pathLst>
              <a:path h="360679">
                <a:moveTo>
                  <a:pt x="0" y="0"/>
                </a:moveTo>
                <a:lnTo>
                  <a:pt x="0" y="360680"/>
                </a:lnTo>
              </a:path>
            </a:pathLst>
          </a:custGeom>
          <a:ln w="6350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3244850" y="5118734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3248025" y="4761229"/>
            <a:ext cx="0" cy="354330"/>
          </a:xfrm>
          <a:custGeom>
            <a:avLst/>
            <a:gdLst/>
            <a:ahLst/>
            <a:cxnLst/>
            <a:rect l="l" t="t" r="r" b="b"/>
            <a:pathLst>
              <a:path h="354329">
                <a:moveTo>
                  <a:pt x="0" y="0"/>
                </a:moveTo>
                <a:lnTo>
                  <a:pt x="0" y="35433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3251200" y="5112384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0" y="0"/>
                </a:moveTo>
                <a:lnTo>
                  <a:pt x="704850" y="0"/>
                </a:lnTo>
              </a:path>
            </a:pathLst>
          </a:custGeom>
          <a:ln w="635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3254375" y="4761229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635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3257550" y="5106034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ln w="6350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3260725" y="4761229"/>
            <a:ext cx="0" cy="341630"/>
          </a:xfrm>
          <a:custGeom>
            <a:avLst/>
            <a:gdLst/>
            <a:ahLst/>
            <a:cxnLst/>
            <a:rect l="l" t="t" r="r" b="b"/>
            <a:pathLst>
              <a:path h="341629">
                <a:moveTo>
                  <a:pt x="0" y="0"/>
                </a:moveTo>
                <a:lnTo>
                  <a:pt x="0" y="341630"/>
                </a:lnTo>
              </a:path>
            </a:pathLst>
          </a:custGeom>
          <a:ln w="6350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263900" y="5099684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2150" y="0"/>
                </a:lnTo>
              </a:path>
            </a:pathLst>
          </a:custGeom>
          <a:ln w="635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267709" y="4761229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762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271520" y="5093334"/>
            <a:ext cx="684530" cy="0"/>
          </a:xfrm>
          <a:custGeom>
            <a:avLst/>
            <a:gdLst/>
            <a:ahLst/>
            <a:cxnLst/>
            <a:rect l="l" t="t" r="r" b="b"/>
            <a:pathLst>
              <a:path w="684529">
                <a:moveTo>
                  <a:pt x="0" y="0"/>
                </a:moveTo>
                <a:lnTo>
                  <a:pt x="684529" y="0"/>
                </a:lnTo>
              </a:path>
            </a:pathLst>
          </a:custGeom>
          <a:ln w="635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274695" y="4761229"/>
            <a:ext cx="0" cy="32893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635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277870" y="5086984"/>
            <a:ext cx="678180" cy="0"/>
          </a:xfrm>
          <a:custGeom>
            <a:avLst/>
            <a:gdLst/>
            <a:ahLst/>
            <a:cxnLst/>
            <a:rect l="l" t="t" r="r" b="b"/>
            <a:pathLst>
              <a:path w="678179">
                <a:moveTo>
                  <a:pt x="0" y="0"/>
                </a:moveTo>
                <a:lnTo>
                  <a:pt x="678179" y="0"/>
                </a:lnTo>
              </a:path>
            </a:pathLst>
          </a:custGeom>
          <a:ln w="635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281045" y="4761229"/>
            <a:ext cx="0" cy="322580"/>
          </a:xfrm>
          <a:custGeom>
            <a:avLst/>
            <a:gdLst/>
            <a:ahLst/>
            <a:cxnLst/>
            <a:rect l="l" t="t" r="r" b="b"/>
            <a:pathLst>
              <a:path h="322579">
                <a:moveTo>
                  <a:pt x="0" y="0"/>
                </a:moveTo>
                <a:lnTo>
                  <a:pt x="0" y="322580"/>
                </a:lnTo>
              </a:path>
            </a:pathLst>
          </a:custGeom>
          <a:ln w="635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284220" y="5080000"/>
            <a:ext cx="671830" cy="0"/>
          </a:xfrm>
          <a:custGeom>
            <a:avLst/>
            <a:gdLst/>
            <a:ahLst/>
            <a:cxnLst/>
            <a:rect l="l" t="t" r="r" b="b"/>
            <a:pathLst>
              <a:path w="671829">
                <a:moveTo>
                  <a:pt x="0" y="0"/>
                </a:moveTo>
                <a:lnTo>
                  <a:pt x="671829" y="0"/>
                </a:lnTo>
              </a:path>
            </a:pathLst>
          </a:custGeom>
          <a:ln w="7619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287395" y="4761229"/>
            <a:ext cx="0" cy="314960"/>
          </a:xfrm>
          <a:custGeom>
            <a:avLst/>
            <a:gdLst/>
            <a:ahLst/>
            <a:cxnLst/>
            <a:rect l="l" t="t" r="r" b="b"/>
            <a:pathLst>
              <a:path h="314960">
                <a:moveTo>
                  <a:pt x="0" y="0"/>
                </a:moveTo>
                <a:lnTo>
                  <a:pt x="0" y="314960"/>
                </a:lnTo>
              </a:path>
            </a:pathLst>
          </a:custGeom>
          <a:ln w="6350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290570" y="5073015"/>
            <a:ext cx="665480" cy="0"/>
          </a:xfrm>
          <a:custGeom>
            <a:avLst/>
            <a:gdLst/>
            <a:ahLst/>
            <a:cxnLst/>
            <a:rect l="l" t="t" r="r" b="b"/>
            <a:pathLst>
              <a:path w="665479">
                <a:moveTo>
                  <a:pt x="0" y="0"/>
                </a:moveTo>
                <a:lnTo>
                  <a:pt x="665479" y="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3293745" y="4761229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0"/>
                </a:moveTo>
                <a:lnTo>
                  <a:pt x="0" y="30861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3296920" y="5066665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29" y="0"/>
                </a:lnTo>
              </a:path>
            </a:pathLst>
          </a:custGeom>
          <a:ln w="6350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3300095" y="476122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6350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3303270" y="5060315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779" y="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3306445" y="4761229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3309620" y="5053965"/>
            <a:ext cx="646430" cy="0"/>
          </a:xfrm>
          <a:custGeom>
            <a:avLst/>
            <a:gdLst/>
            <a:ahLst/>
            <a:cxnLst/>
            <a:rect l="l" t="t" r="r" b="b"/>
            <a:pathLst>
              <a:path w="646429">
                <a:moveTo>
                  <a:pt x="0" y="0"/>
                </a:moveTo>
                <a:lnTo>
                  <a:pt x="646429" y="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3312795" y="4761229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3315970" y="5047615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79" y="0"/>
                </a:lnTo>
              </a:path>
            </a:pathLst>
          </a:custGeom>
          <a:ln w="635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3319145" y="4761229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635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3322320" y="5041265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0"/>
                </a:moveTo>
                <a:lnTo>
                  <a:pt x="633729" y="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3325495" y="4761229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3328670" y="5034915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7379" y="0"/>
                </a:lnTo>
              </a:path>
            </a:pathLst>
          </a:custGeom>
          <a:ln w="6350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3332479" y="4761229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7619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3336290" y="5028565"/>
            <a:ext cx="619760" cy="0"/>
          </a:xfrm>
          <a:custGeom>
            <a:avLst/>
            <a:gdLst/>
            <a:ahLst/>
            <a:cxnLst/>
            <a:rect l="l" t="t" r="r" b="b"/>
            <a:pathLst>
              <a:path w="619760">
                <a:moveTo>
                  <a:pt x="0" y="0"/>
                </a:moveTo>
                <a:lnTo>
                  <a:pt x="619760" y="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3339465" y="4761229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3342640" y="5021579"/>
            <a:ext cx="613410" cy="0"/>
          </a:xfrm>
          <a:custGeom>
            <a:avLst/>
            <a:gdLst/>
            <a:ahLst/>
            <a:cxnLst/>
            <a:rect l="l" t="t" r="r" b="b"/>
            <a:pathLst>
              <a:path w="613410">
                <a:moveTo>
                  <a:pt x="0" y="0"/>
                </a:moveTo>
                <a:lnTo>
                  <a:pt x="613410" y="0"/>
                </a:lnTo>
              </a:path>
            </a:pathLst>
          </a:custGeom>
          <a:ln w="7619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3345815" y="4761229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540"/>
                </a:lnTo>
              </a:path>
            </a:pathLst>
          </a:custGeom>
          <a:ln w="6350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3348990" y="501459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60">
                <a:moveTo>
                  <a:pt x="0" y="0"/>
                </a:moveTo>
                <a:lnTo>
                  <a:pt x="607060" y="0"/>
                </a:lnTo>
              </a:path>
            </a:pathLst>
          </a:custGeom>
          <a:ln w="635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3352165" y="4761229"/>
            <a:ext cx="0" cy="250190"/>
          </a:xfrm>
          <a:custGeom>
            <a:avLst/>
            <a:gdLst/>
            <a:ahLst/>
            <a:cxnLst/>
            <a:rect l="l" t="t" r="r" b="b"/>
            <a:pathLst>
              <a:path h="250189">
                <a:moveTo>
                  <a:pt x="0" y="0"/>
                </a:moveTo>
                <a:lnTo>
                  <a:pt x="0" y="250190"/>
                </a:lnTo>
              </a:path>
            </a:pathLst>
          </a:custGeom>
          <a:ln w="635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3355340" y="5008245"/>
            <a:ext cx="600710" cy="0"/>
          </a:xfrm>
          <a:custGeom>
            <a:avLst/>
            <a:gdLst/>
            <a:ahLst/>
            <a:cxnLst/>
            <a:rect l="l" t="t" r="r" b="b"/>
            <a:pathLst>
              <a:path w="600710">
                <a:moveTo>
                  <a:pt x="0" y="0"/>
                </a:moveTo>
                <a:lnTo>
                  <a:pt x="600710" y="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3358515" y="4761229"/>
            <a:ext cx="0" cy="243840"/>
          </a:xfrm>
          <a:custGeom>
            <a:avLst/>
            <a:gdLst/>
            <a:ahLst/>
            <a:cxnLst/>
            <a:rect l="l" t="t" r="r" b="b"/>
            <a:pathLst>
              <a:path h="243839">
                <a:moveTo>
                  <a:pt x="0" y="0"/>
                </a:moveTo>
                <a:lnTo>
                  <a:pt x="0" y="24384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3361690" y="5001895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6350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3364865" y="476122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90"/>
                </a:lnTo>
              </a:path>
            </a:pathLst>
          </a:custGeom>
          <a:ln w="6350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3368040" y="4995545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8010" y="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3371215" y="4761229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114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3374390" y="4989195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>
                <a:moveTo>
                  <a:pt x="0" y="0"/>
                </a:moveTo>
                <a:lnTo>
                  <a:pt x="581660" y="0"/>
                </a:lnTo>
              </a:path>
            </a:pathLst>
          </a:custGeom>
          <a:ln w="635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3377565" y="476122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635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3380740" y="4982845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5310" y="0"/>
                </a:lnTo>
              </a:path>
            </a:pathLst>
          </a:custGeom>
          <a:ln w="6350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3383915" y="476122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6350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3387090" y="4976495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960" y="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3390265" y="4761229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209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3393440" y="4970145"/>
            <a:ext cx="562610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610" y="0"/>
                </a:lnTo>
              </a:path>
            </a:pathLst>
          </a:custGeom>
          <a:ln w="635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3396615" y="4761229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635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3399790" y="4963795"/>
            <a:ext cx="556260" cy="0"/>
          </a:xfrm>
          <a:custGeom>
            <a:avLst/>
            <a:gdLst/>
            <a:ahLst/>
            <a:cxnLst/>
            <a:rect l="l" t="t" r="r" b="b"/>
            <a:pathLst>
              <a:path w="556260">
                <a:moveTo>
                  <a:pt x="0" y="0"/>
                </a:moveTo>
                <a:lnTo>
                  <a:pt x="556260" y="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3402965" y="4761229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3406140" y="4957445"/>
            <a:ext cx="549910" cy="0"/>
          </a:xfrm>
          <a:custGeom>
            <a:avLst/>
            <a:gdLst/>
            <a:ahLst/>
            <a:cxnLst/>
            <a:rect l="l" t="t" r="r" b="b"/>
            <a:pathLst>
              <a:path w="549910">
                <a:moveTo>
                  <a:pt x="0" y="0"/>
                </a:moveTo>
                <a:lnTo>
                  <a:pt x="549910" y="0"/>
                </a:lnTo>
              </a:path>
            </a:pathLst>
          </a:custGeom>
          <a:ln w="635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3409950" y="476122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762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3413759" y="4951095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289" y="0"/>
                </a:lnTo>
              </a:path>
            </a:pathLst>
          </a:custGeom>
          <a:ln w="6350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3416934" y="4761229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6350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3420109" y="4944745"/>
            <a:ext cx="535940" cy="0"/>
          </a:xfrm>
          <a:custGeom>
            <a:avLst/>
            <a:gdLst/>
            <a:ahLst/>
            <a:cxnLst/>
            <a:rect l="l" t="t" r="r" b="b"/>
            <a:pathLst>
              <a:path w="535939">
                <a:moveTo>
                  <a:pt x="0" y="0"/>
                </a:moveTo>
                <a:lnTo>
                  <a:pt x="535939" y="0"/>
                </a:lnTo>
              </a:path>
            </a:pathLst>
          </a:custGeom>
          <a:ln w="635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3423284" y="4761229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40"/>
                </a:lnTo>
              </a:path>
            </a:pathLst>
          </a:custGeom>
          <a:ln w="635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3426459" y="4937759"/>
            <a:ext cx="529590" cy="0"/>
          </a:xfrm>
          <a:custGeom>
            <a:avLst/>
            <a:gdLst/>
            <a:ahLst/>
            <a:cxnLst/>
            <a:rect l="l" t="t" r="r" b="b"/>
            <a:pathLst>
              <a:path w="529589">
                <a:moveTo>
                  <a:pt x="0" y="0"/>
                </a:moveTo>
                <a:lnTo>
                  <a:pt x="529589" y="0"/>
                </a:lnTo>
              </a:path>
            </a:pathLst>
          </a:custGeom>
          <a:ln w="7619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3429634" y="476122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720"/>
                </a:lnTo>
              </a:path>
            </a:pathLst>
          </a:custGeom>
          <a:ln w="6350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3432809" y="4930775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3239" y="0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3435984" y="476122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370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3439159" y="4924425"/>
            <a:ext cx="516890" cy="0"/>
          </a:xfrm>
          <a:custGeom>
            <a:avLst/>
            <a:gdLst/>
            <a:ahLst/>
            <a:cxnLst/>
            <a:rect l="l" t="t" r="r" b="b"/>
            <a:pathLst>
              <a:path w="516889">
                <a:moveTo>
                  <a:pt x="0" y="0"/>
                </a:moveTo>
                <a:lnTo>
                  <a:pt x="516889" y="0"/>
                </a:lnTo>
              </a:path>
            </a:pathLst>
          </a:custGeom>
          <a:ln w="635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3442334" y="476122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3445509" y="4918075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539" y="0"/>
                </a:lnTo>
              </a:path>
            </a:pathLst>
          </a:custGeom>
          <a:ln w="6350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3448684" y="476122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6350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3451859" y="4911725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189" y="0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3455034" y="4761229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3458209" y="4905375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839" y="0"/>
                </a:lnTo>
              </a:path>
            </a:pathLst>
          </a:custGeom>
          <a:ln w="6350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3461384" y="476122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6350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3464559" y="4899025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489" y="0"/>
                </a:lnTo>
              </a:path>
            </a:pathLst>
          </a:custGeom>
          <a:ln w="6350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3467734" y="4761229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3470909" y="4892675"/>
            <a:ext cx="485140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0" y="0"/>
                </a:moveTo>
                <a:lnTo>
                  <a:pt x="485139" y="0"/>
                </a:lnTo>
              </a:path>
            </a:pathLst>
          </a:custGeom>
          <a:ln w="6350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3474720" y="476122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7619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3478529" y="4886325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520" y="0"/>
                </a:lnTo>
              </a:path>
            </a:pathLst>
          </a:custGeom>
          <a:ln w="635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3481704" y="4761229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635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484879" y="4879975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>
                <a:moveTo>
                  <a:pt x="0" y="0"/>
                </a:moveTo>
                <a:lnTo>
                  <a:pt x="471170" y="0"/>
                </a:lnTo>
              </a:path>
            </a:pathLst>
          </a:custGeom>
          <a:ln w="6350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3488054" y="4761229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491229" y="4872990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820" y="0"/>
                </a:lnTo>
              </a:path>
            </a:pathLst>
          </a:custGeom>
          <a:ln w="762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494404" y="4761229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950"/>
                </a:lnTo>
              </a:path>
            </a:pathLst>
          </a:custGeom>
          <a:ln w="635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497579" y="4866004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470" y="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500754" y="476122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503929" y="4859654"/>
            <a:ext cx="452120" cy="0"/>
          </a:xfrm>
          <a:custGeom>
            <a:avLst/>
            <a:gdLst/>
            <a:ahLst/>
            <a:cxnLst/>
            <a:rect l="l" t="t" r="r" b="b"/>
            <a:pathLst>
              <a:path w="452120">
                <a:moveTo>
                  <a:pt x="0" y="0"/>
                </a:moveTo>
                <a:lnTo>
                  <a:pt x="452120" y="0"/>
                </a:lnTo>
              </a:path>
            </a:pathLst>
          </a:custGeom>
          <a:ln w="635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507104" y="4761229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635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510279" y="4853304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70" y="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3513454" y="476122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3516629" y="4846954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9420" y="0"/>
                </a:lnTo>
              </a:path>
            </a:pathLst>
          </a:custGeom>
          <a:ln w="6350">
            <a:solidFill>
              <a:srgbClr val="00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3516629" y="4761229"/>
            <a:ext cx="6350" cy="82550"/>
          </a:xfrm>
          <a:custGeom>
            <a:avLst/>
            <a:gdLst/>
            <a:ahLst/>
            <a:cxnLst/>
            <a:rect l="l" t="t" r="r" b="b"/>
            <a:pathLst>
              <a:path w="6350" h="82550">
                <a:moveTo>
                  <a:pt x="0" y="82550"/>
                </a:moveTo>
                <a:lnTo>
                  <a:pt x="6350" y="82550"/>
                </a:lnTo>
                <a:lnTo>
                  <a:pt x="6350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8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3522979" y="4840604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>
                <a:moveTo>
                  <a:pt x="0" y="0"/>
                </a:moveTo>
                <a:lnTo>
                  <a:pt x="433070" y="0"/>
                </a:lnTo>
              </a:path>
            </a:pathLst>
          </a:custGeom>
          <a:ln w="6350">
            <a:solidFill>
              <a:srgbClr val="00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3522979" y="4761229"/>
            <a:ext cx="6350" cy="76200"/>
          </a:xfrm>
          <a:custGeom>
            <a:avLst/>
            <a:gdLst/>
            <a:ahLst/>
            <a:cxnLst/>
            <a:rect l="l" t="t" r="r" b="b"/>
            <a:pathLst>
              <a:path w="6350" h="76200">
                <a:moveTo>
                  <a:pt x="0" y="76200"/>
                </a:moveTo>
                <a:lnTo>
                  <a:pt x="6350" y="76200"/>
                </a:lnTo>
                <a:lnTo>
                  <a:pt x="63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8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3529329" y="4834254"/>
            <a:ext cx="426720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720" y="0"/>
                </a:lnTo>
              </a:path>
            </a:pathLst>
          </a:custGeom>
          <a:ln w="6350">
            <a:solidFill>
              <a:srgbClr val="00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3529329" y="4761229"/>
            <a:ext cx="6350" cy="69850"/>
          </a:xfrm>
          <a:custGeom>
            <a:avLst/>
            <a:gdLst/>
            <a:ahLst/>
            <a:cxnLst/>
            <a:rect l="l" t="t" r="r" b="b"/>
            <a:pathLst>
              <a:path w="6350" h="69850">
                <a:moveTo>
                  <a:pt x="0" y="69850"/>
                </a:moveTo>
                <a:lnTo>
                  <a:pt x="6350" y="69850"/>
                </a:lnTo>
                <a:lnTo>
                  <a:pt x="635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8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3535679" y="4827904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20370" y="0"/>
                </a:lnTo>
              </a:path>
            </a:pathLst>
          </a:custGeom>
          <a:ln w="6350">
            <a:solidFill>
              <a:srgbClr val="00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535679" y="4761229"/>
            <a:ext cx="6350" cy="63500"/>
          </a:xfrm>
          <a:custGeom>
            <a:avLst/>
            <a:gdLst/>
            <a:ahLst/>
            <a:cxnLst/>
            <a:rect l="l" t="t" r="r" b="b"/>
            <a:pathLst>
              <a:path w="6350" h="63500">
                <a:moveTo>
                  <a:pt x="0" y="63500"/>
                </a:moveTo>
                <a:lnTo>
                  <a:pt x="6350" y="63500"/>
                </a:lnTo>
                <a:lnTo>
                  <a:pt x="635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008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3542029" y="4821554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>
                <a:moveTo>
                  <a:pt x="0" y="0"/>
                </a:moveTo>
                <a:lnTo>
                  <a:pt x="414020" y="0"/>
                </a:lnTo>
              </a:path>
            </a:pathLst>
          </a:custGeom>
          <a:ln w="6350">
            <a:solidFill>
              <a:srgbClr val="00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542029" y="4761229"/>
            <a:ext cx="6350" cy="57150"/>
          </a:xfrm>
          <a:custGeom>
            <a:avLst/>
            <a:gdLst/>
            <a:ahLst/>
            <a:cxnLst/>
            <a:rect l="l" t="t" r="r" b="b"/>
            <a:pathLst>
              <a:path w="6350" h="57150">
                <a:moveTo>
                  <a:pt x="0" y="57150"/>
                </a:moveTo>
                <a:lnTo>
                  <a:pt x="6350" y="57150"/>
                </a:lnTo>
                <a:lnTo>
                  <a:pt x="635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8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548379" y="4815204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670" y="0"/>
                </a:lnTo>
              </a:path>
            </a:pathLst>
          </a:custGeom>
          <a:ln w="6350">
            <a:solidFill>
              <a:srgbClr val="00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548379" y="4761229"/>
            <a:ext cx="6350" cy="50800"/>
          </a:xfrm>
          <a:custGeom>
            <a:avLst/>
            <a:gdLst/>
            <a:ahLst/>
            <a:cxnLst/>
            <a:rect l="l" t="t" r="r" b="b"/>
            <a:pathLst>
              <a:path w="6350" h="50800">
                <a:moveTo>
                  <a:pt x="0" y="50800"/>
                </a:moveTo>
                <a:lnTo>
                  <a:pt x="6350" y="50800"/>
                </a:lnTo>
                <a:lnTo>
                  <a:pt x="635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3554729" y="4808854"/>
            <a:ext cx="401320" cy="0"/>
          </a:xfrm>
          <a:custGeom>
            <a:avLst/>
            <a:gdLst/>
            <a:ahLst/>
            <a:cxnLst/>
            <a:rect l="l" t="t" r="r" b="b"/>
            <a:pathLst>
              <a:path w="401320">
                <a:moveTo>
                  <a:pt x="0" y="0"/>
                </a:moveTo>
                <a:lnTo>
                  <a:pt x="401320" y="0"/>
                </a:lnTo>
              </a:path>
            </a:pathLst>
          </a:custGeom>
          <a:ln w="6350">
            <a:solidFill>
              <a:srgbClr val="00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554729" y="4761229"/>
            <a:ext cx="7620" cy="44450"/>
          </a:xfrm>
          <a:custGeom>
            <a:avLst/>
            <a:gdLst/>
            <a:ahLst/>
            <a:cxnLst/>
            <a:rect l="l" t="t" r="r" b="b"/>
            <a:pathLst>
              <a:path w="7620" h="44450">
                <a:moveTo>
                  <a:pt x="0" y="44450"/>
                </a:moveTo>
                <a:lnTo>
                  <a:pt x="7620" y="44450"/>
                </a:lnTo>
                <a:lnTo>
                  <a:pt x="762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9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562350" y="4802504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700" y="0"/>
                </a:lnTo>
              </a:path>
            </a:pathLst>
          </a:custGeom>
          <a:ln w="6350">
            <a:solidFill>
              <a:srgbClr val="00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562350" y="4761229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38100"/>
                </a:moveTo>
                <a:lnTo>
                  <a:pt x="6350" y="38100"/>
                </a:lnTo>
                <a:lnTo>
                  <a:pt x="635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9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568700" y="4795520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 w="7619">
            <a:solidFill>
              <a:srgbClr val="00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568700" y="4761229"/>
            <a:ext cx="6350" cy="30480"/>
          </a:xfrm>
          <a:custGeom>
            <a:avLst/>
            <a:gdLst/>
            <a:ahLst/>
            <a:cxnLst/>
            <a:rect l="l" t="t" r="r" b="b"/>
            <a:pathLst>
              <a:path w="6350" h="30479">
                <a:moveTo>
                  <a:pt x="0" y="30480"/>
                </a:moveTo>
                <a:lnTo>
                  <a:pt x="6350" y="30480"/>
                </a:lnTo>
                <a:lnTo>
                  <a:pt x="635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009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575050" y="4788534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6350">
            <a:solidFill>
              <a:srgbClr val="00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3575050" y="4761229"/>
            <a:ext cx="6350" cy="24130"/>
          </a:xfrm>
          <a:custGeom>
            <a:avLst/>
            <a:gdLst/>
            <a:ahLst/>
            <a:cxnLst/>
            <a:rect l="l" t="t" r="r" b="b"/>
            <a:pathLst>
              <a:path w="6350" h="24129">
                <a:moveTo>
                  <a:pt x="0" y="24130"/>
                </a:moveTo>
                <a:lnTo>
                  <a:pt x="6350" y="24130"/>
                </a:lnTo>
                <a:lnTo>
                  <a:pt x="635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00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3581400" y="4782184"/>
            <a:ext cx="374650" cy="0"/>
          </a:xfrm>
          <a:custGeom>
            <a:avLst/>
            <a:gdLst/>
            <a:ahLst/>
            <a:cxnLst/>
            <a:rect l="l" t="t" r="r" b="b"/>
            <a:pathLst>
              <a:path w="374650">
                <a:moveTo>
                  <a:pt x="0" y="0"/>
                </a:moveTo>
                <a:lnTo>
                  <a:pt x="374650" y="0"/>
                </a:lnTo>
              </a:path>
            </a:pathLst>
          </a:custGeom>
          <a:ln w="6350">
            <a:solidFill>
              <a:srgbClr val="00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3581400" y="4761229"/>
            <a:ext cx="6350" cy="17780"/>
          </a:xfrm>
          <a:custGeom>
            <a:avLst/>
            <a:gdLst/>
            <a:ahLst/>
            <a:cxnLst/>
            <a:rect l="l" t="t" r="r" b="b"/>
            <a:pathLst>
              <a:path w="6350" h="17779">
                <a:moveTo>
                  <a:pt x="0" y="17780"/>
                </a:moveTo>
                <a:lnTo>
                  <a:pt x="6350" y="17780"/>
                </a:lnTo>
                <a:lnTo>
                  <a:pt x="6350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009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3587750" y="4775834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8300" y="0"/>
                </a:lnTo>
              </a:path>
            </a:pathLst>
          </a:custGeom>
          <a:ln w="6350">
            <a:solidFill>
              <a:srgbClr val="0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3587750" y="4761229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11430"/>
                </a:moveTo>
                <a:lnTo>
                  <a:pt x="6350" y="11430"/>
                </a:lnTo>
                <a:lnTo>
                  <a:pt x="6350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3594100" y="476948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6350">
            <a:solidFill>
              <a:srgbClr val="00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3594100" y="4761229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5080"/>
                </a:moveTo>
                <a:lnTo>
                  <a:pt x="6350" y="5080"/>
                </a:lnTo>
                <a:lnTo>
                  <a:pt x="635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9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3600450" y="476377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5080">
            <a:solidFill>
              <a:srgbClr val="009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940560" y="4761229"/>
            <a:ext cx="2014220" cy="1316990"/>
          </a:xfrm>
          <a:custGeom>
            <a:avLst/>
            <a:gdLst/>
            <a:ahLst/>
            <a:cxnLst/>
            <a:rect l="l" t="t" r="r" b="b"/>
            <a:pathLst>
              <a:path w="2014220" h="1316989">
                <a:moveTo>
                  <a:pt x="1007109" y="1316990"/>
                </a:moveTo>
                <a:lnTo>
                  <a:pt x="0" y="1316990"/>
                </a:lnTo>
                <a:lnTo>
                  <a:pt x="0" y="0"/>
                </a:lnTo>
                <a:lnTo>
                  <a:pt x="2014219" y="0"/>
                </a:lnTo>
                <a:lnTo>
                  <a:pt x="2014219" y="1316990"/>
                </a:lnTo>
                <a:lnTo>
                  <a:pt x="1007109" y="131699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 txBox="1"/>
          <p:nvPr/>
        </p:nvSpPr>
        <p:spPr>
          <a:xfrm>
            <a:off x="2580639" y="5071109"/>
            <a:ext cx="7334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38" name="object 838"/>
          <p:cNvSpPr txBox="1"/>
          <p:nvPr/>
        </p:nvSpPr>
        <p:spPr>
          <a:xfrm>
            <a:off x="2396489" y="5406390"/>
            <a:ext cx="11023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rr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39" name="object 839"/>
          <p:cNvSpPr/>
          <p:nvPr/>
        </p:nvSpPr>
        <p:spPr>
          <a:xfrm>
            <a:off x="2806700" y="3411220"/>
            <a:ext cx="960119" cy="205740"/>
          </a:xfrm>
          <a:custGeom>
            <a:avLst/>
            <a:gdLst/>
            <a:ahLst/>
            <a:cxnLst/>
            <a:rect l="l" t="t" r="r" b="b"/>
            <a:pathLst>
              <a:path w="960120" h="205739">
                <a:moveTo>
                  <a:pt x="960120" y="205739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4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966469" y="2613660"/>
            <a:ext cx="2015489" cy="1316990"/>
          </a:xfrm>
          <a:custGeom>
            <a:avLst/>
            <a:gdLst/>
            <a:ahLst/>
            <a:cxnLst/>
            <a:rect l="l" t="t" r="r" b="b"/>
            <a:pathLst>
              <a:path w="2015489" h="1316989">
                <a:moveTo>
                  <a:pt x="2015490" y="0"/>
                </a:moveTo>
                <a:lnTo>
                  <a:pt x="0" y="0"/>
                </a:lnTo>
                <a:lnTo>
                  <a:pt x="0" y="1316989"/>
                </a:lnTo>
                <a:lnTo>
                  <a:pt x="2015490" y="1316989"/>
                </a:lnTo>
                <a:lnTo>
                  <a:pt x="2015490" y="0"/>
                </a:lnTo>
                <a:close/>
              </a:path>
            </a:pathLst>
          </a:custGeom>
          <a:solidFill>
            <a:srgbClr val="A78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966469" y="2613660"/>
            <a:ext cx="2015489" cy="1316990"/>
          </a:xfrm>
          <a:custGeom>
            <a:avLst/>
            <a:gdLst/>
            <a:ahLst/>
            <a:cxnLst/>
            <a:rect l="l" t="t" r="r" b="b"/>
            <a:pathLst>
              <a:path w="2015489" h="1316989">
                <a:moveTo>
                  <a:pt x="1008380" y="1316989"/>
                </a:moveTo>
                <a:lnTo>
                  <a:pt x="0" y="1316989"/>
                </a:lnTo>
                <a:lnTo>
                  <a:pt x="0" y="0"/>
                </a:lnTo>
                <a:lnTo>
                  <a:pt x="2015490" y="0"/>
                </a:lnTo>
                <a:lnTo>
                  <a:pt x="2015490" y="1316989"/>
                </a:lnTo>
                <a:lnTo>
                  <a:pt x="1008380" y="1316989"/>
                </a:lnTo>
                <a:close/>
              </a:path>
            </a:pathLst>
          </a:custGeom>
          <a:ln w="9344">
            <a:solidFill>
              <a:srgbClr val="A78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839469" y="3201670"/>
            <a:ext cx="2015489" cy="666750"/>
          </a:xfrm>
          <a:custGeom>
            <a:avLst/>
            <a:gdLst/>
            <a:ahLst/>
            <a:cxnLst/>
            <a:rect l="l" t="t" r="r" b="b"/>
            <a:pathLst>
              <a:path w="2015489" h="666750">
                <a:moveTo>
                  <a:pt x="0" y="666750"/>
                </a:moveTo>
                <a:lnTo>
                  <a:pt x="2015490" y="666750"/>
                </a:lnTo>
                <a:lnTo>
                  <a:pt x="2015490" y="0"/>
                </a:lnTo>
                <a:lnTo>
                  <a:pt x="0" y="0"/>
                </a:lnTo>
                <a:lnTo>
                  <a:pt x="0" y="66675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839469" y="2550160"/>
            <a:ext cx="1014730" cy="651510"/>
          </a:xfrm>
          <a:custGeom>
            <a:avLst/>
            <a:gdLst/>
            <a:ahLst/>
            <a:cxnLst/>
            <a:rect l="l" t="t" r="r" b="b"/>
            <a:pathLst>
              <a:path w="1014730" h="651510">
                <a:moveTo>
                  <a:pt x="0" y="651510"/>
                </a:moveTo>
                <a:lnTo>
                  <a:pt x="1014730" y="651510"/>
                </a:lnTo>
                <a:lnTo>
                  <a:pt x="1014730" y="0"/>
                </a:lnTo>
                <a:lnTo>
                  <a:pt x="0" y="0"/>
                </a:lnTo>
                <a:lnTo>
                  <a:pt x="0" y="651510"/>
                </a:lnTo>
                <a:close/>
              </a:path>
            </a:pathLst>
          </a:custGeom>
          <a:solidFill>
            <a:srgbClr val="0033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855595" y="2550160"/>
            <a:ext cx="0" cy="651510"/>
          </a:xfrm>
          <a:custGeom>
            <a:avLst/>
            <a:gdLst/>
            <a:ahLst/>
            <a:cxnLst/>
            <a:rect l="l" t="t" r="r" b="b"/>
            <a:pathLst>
              <a:path h="651510">
                <a:moveTo>
                  <a:pt x="0" y="0"/>
                </a:moveTo>
                <a:lnTo>
                  <a:pt x="0" y="651510"/>
                </a:lnTo>
              </a:path>
            </a:pathLst>
          </a:custGeom>
          <a:ln w="3175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854200" y="3198495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30">
                <a:moveTo>
                  <a:pt x="0" y="0"/>
                </a:moveTo>
                <a:lnTo>
                  <a:pt x="1002030" y="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857375" y="2550160"/>
            <a:ext cx="0" cy="645160"/>
          </a:xfrm>
          <a:custGeom>
            <a:avLst/>
            <a:gdLst/>
            <a:ahLst/>
            <a:cxnLst/>
            <a:rect l="l" t="t" r="r" b="b"/>
            <a:pathLst>
              <a:path h="645160">
                <a:moveTo>
                  <a:pt x="0" y="0"/>
                </a:moveTo>
                <a:lnTo>
                  <a:pt x="0" y="645160"/>
                </a:lnTo>
              </a:path>
            </a:pathLst>
          </a:custGeom>
          <a:ln w="6350">
            <a:solidFill>
              <a:srgbClr val="0033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860550" y="3192145"/>
            <a:ext cx="995680" cy="0"/>
          </a:xfrm>
          <a:custGeom>
            <a:avLst/>
            <a:gdLst/>
            <a:ahLst/>
            <a:cxnLst/>
            <a:rect l="l" t="t" r="r" b="b"/>
            <a:pathLst>
              <a:path w="995680">
                <a:moveTo>
                  <a:pt x="0" y="0"/>
                </a:moveTo>
                <a:lnTo>
                  <a:pt x="995679" y="0"/>
                </a:lnTo>
              </a:path>
            </a:pathLst>
          </a:custGeom>
          <a:ln w="635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863725" y="2550160"/>
            <a:ext cx="0" cy="638810"/>
          </a:xfrm>
          <a:custGeom>
            <a:avLst/>
            <a:gdLst/>
            <a:ahLst/>
            <a:cxnLst/>
            <a:rect l="l" t="t" r="r" b="b"/>
            <a:pathLst>
              <a:path h="638810">
                <a:moveTo>
                  <a:pt x="0" y="0"/>
                </a:moveTo>
                <a:lnTo>
                  <a:pt x="0" y="638810"/>
                </a:lnTo>
              </a:path>
            </a:pathLst>
          </a:custGeom>
          <a:ln w="6350">
            <a:solidFill>
              <a:srgbClr val="00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866900" y="3185795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330" y="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870075" y="2550160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0"/>
                </a:moveTo>
                <a:lnTo>
                  <a:pt x="0" y="632460"/>
                </a:lnTo>
              </a:path>
            </a:pathLst>
          </a:custGeom>
          <a:ln w="6350">
            <a:solidFill>
              <a:srgbClr val="0035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873250" y="3179445"/>
            <a:ext cx="982980" cy="0"/>
          </a:xfrm>
          <a:custGeom>
            <a:avLst/>
            <a:gdLst/>
            <a:ahLst/>
            <a:cxnLst/>
            <a:rect l="l" t="t" r="r" b="b"/>
            <a:pathLst>
              <a:path w="982980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6350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876425" y="2550160"/>
            <a:ext cx="0" cy="626110"/>
          </a:xfrm>
          <a:custGeom>
            <a:avLst/>
            <a:gdLst/>
            <a:ahLst/>
            <a:cxnLst/>
            <a:rect l="l" t="t" r="r" b="b"/>
            <a:pathLst>
              <a:path h="626110">
                <a:moveTo>
                  <a:pt x="0" y="0"/>
                </a:moveTo>
                <a:lnTo>
                  <a:pt x="0" y="626110"/>
                </a:lnTo>
              </a:path>
            </a:pathLst>
          </a:custGeom>
          <a:ln w="6350">
            <a:solidFill>
              <a:srgbClr val="00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879600" y="3173095"/>
            <a:ext cx="976630" cy="0"/>
          </a:xfrm>
          <a:custGeom>
            <a:avLst/>
            <a:gdLst/>
            <a:ahLst/>
            <a:cxnLst/>
            <a:rect l="l" t="t" r="r" b="b"/>
            <a:pathLst>
              <a:path w="976630">
                <a:moveTo>
                  <a:pt x="0" y="0"/>
                </a:moveTo>
                <a:lnTo>
                  <a:pt x="976630" y="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882775" y="2550160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0"/>
                </a:moveTo>
                <a:lnTo>
                  <a:pt x="0" y="619760"/>
                </a:lnTo>
              </a:path>
            </a:pathLst>
          </a:custGeom>
          <a:ln w="6350">
            <a:solidFill>
              <a:srgbClr val="003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885950" y="3166745"/>
            <a:ext cx="970280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70280" y="0"/>
                </a:lnTo>
              </a:path>
            </a:pathLst>
          </a:custGeom>
          <a:ln w="635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889125" y="2550160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3410"/>
                </a:lnTo>
              </a:path>
            </a:pathLst>
          </a:custGeom>
          <a:ln w="6350">
            <a:solidFill>
              <a:srgbClr val="00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892300" y="3160395"/>
            <a:ext cx="963930" cy="0"/>
          </a:xfrm>
          <a:custGeom>
            <a:avLst/>
            <a:gdLst/>
            <a:ahLst/>
            <a:cxnLst/>
            <a:rect l="l" t="t" r="r" b="b"/>
            <a:pathLst>
              <a:path w="963930">
                <a:moveTo>
                  <a:pt x="0" y="0"/>
                </a:moveTo>
                <a:lnTo>
                  <a:pt x="963930" y="0"/>
                </a:lnTo>
              </a:path>
            </a:pathLst>
          </a:custGeom>
          <a:ln w="6350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895475" y="2550160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7060"/>
                </a:lnTo>
              </a:path>
            </a:pathLst>
          </a:custGeom>
          <a:ln w="6350">
            <a:solidFill>
              <a:srgbClr val="00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898650" y="3154045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>
                <a:moveTo>
                  <a:pt x="0" y="0"/>
                </a:moveTo>
                <a:lnTo>
                  <a:pt x="957580" y="0"/>
                </a:lnTo>
              </a:path>
            </a:pathLst>
          </a:custGeom>
          <a:ln w="635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901825" y="2550160"/>
            <a:ext cx="0" cy="600710"/>
          </a:xfrm>
          <a:custGeom>
            <a:avLst/>
            <a:gdLst/>
            <a:ahLst/>
            <a:cxnLst/>
            <a:rect l="l" t="t" r="r" b="b"/>
            <a:pathLst>
              <a:path h="600710">
                <a:moveTo>
                  <a:pt x="0" y="0"/>
                </a:moveTo>
                <a:lnTo>
                  <a:pt x="0" y="600710"/>
                </a:lnTo>
              </a:path>
            </a:pathLst>
          </a:custGeom>
          <a:ln w="6350">
            <a:solidFill>
              <a:srgbClr val="00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905000" y="3147060"/>
            <a:ext cx="951230" cy="0"/>
          </a:xfrm>
          <a:custGeom>
            <a:avLst/>
            <a:gdLst/>
            <a:ahLst/>
            <a:cxnLst/>
            <a:rect l="l" t="t" r="r" b="b"/>
            <a:pathLst>
              <a:path w="951230">
                <a:moveTo>
                  <a:pt x="0" y="0"/>
                </a:moveTo>
                <a:lnTo>
                  <a:pt x="951230" y="0"/>
                </a:lnTo>
              </a:path>
            </a:pathLst>
          </a:custGeom>
          <a:ln w="7619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908175" y="2550160"/>
            <a:ext cx="0" cy="593090"/>
          </a:xfrm>
          <a:custGeom>
            <a:avLst/>
            <a:gdLst/>
            <a:ahLst/>
            <a:cxnLst/>
            <a:rect l="l" t="t" r="r" b="b"/>
            <a:pathLst>
              <a:path h="593089">
                <a:moveTo>
                  <a:pt x="0" y="0"/>
                </a:moveTo>
                <a:lnTo>
                  <a:pt x="0" y="593090"/>
                </a:lnTo>
              </a:path>
            </a:pathLst>
          </a:custGeom>
          <a:ln w="6350">
            <a:solidFill>
              <a:srgbClr val="00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911350" y="3140075"/>
            <a:ext cx="944880" cy="0"/>
          </a:xfrm>
          <a:custGeom>
            <a:avLst/>
            <a:gdLst/>
            <a:ahLst/>
            <a:cxnLst/>
            <a:rect l="l" t="t" r="r" b="b"/>
            <a:pathLst>
              <a:path w="944880">
                <a:moveTo>
                  <a:pt x="0" y="0"/>
                </a:moveTo>
                <a:lnTo>
                  <a:pt x="944880" y="0"/>
                </a:lnTo>
              </a:path>
            </a:pathLst>
          </a:custGeom>
          <a:ln w="6350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915160" y="2550160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740"/>
                </a:lnTo>
              </a:path>
            </a:pathLst>
          </a:custGeom>
          <a:ln w="7619">
            <a:solidFill>
              <a:srgbClr val="00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918970" y="3133725"/>
            <a:ext cx="937260" cy="0"/>
          </a:xfrm>
          <a:custGeom>
            <a:avLst/>
            <a:gdLst/>
            <a:ahLst/>
            <a:cxnLst/>
            <a:rect l="l" t="t" r="r" b="b"/>
            <a:pathLst>
              <a:path w="937260">
                <a:moveTo>
                  <a:pt x="0" y="0"/>
                </a:moveTo>
                <a:lnTo>
                  <a:pt x="937260" y="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922145" y="2550160"/>
            <a:ext cx="0" cy="580390"/>
          </a:xfrm>
          <a:custGeom>
            <a:avLst/>
            <a:gdLst/>
            <a:ahLst/>
            <a:cxnLst/>
            <a:rect l="l" t="t" r="r" b="b"/>
            <a:pathLst>
              <a:path h="580389">
                <a:moveTo>
                  <a:pt x="0" y="0"/>
                </a:moveTo>
                <a:lnTo>
                  <a:pt x="0" y="580390"/>
                </a:lnTo>
              </a:path>
            </a:pathLst>
          </a:custGeom>
          <a:ln w="6350">
            <a:solidFill>
              <a:srgbClr val="003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925320" y="3127375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910" y="0"/>
                </a:lnTo>
              </a:path>
            </a:pathLst>
          </a:custGeom>
          <a:ln w="635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928495" y="2550160"/>
            <a:ext cx="0" cy="574040"/>
          </a:xfrm>
          <a:custGeom>
            <a:avLst/>
            <a:gdLst/>
            <a:ahLst/>
            <a:cxnLst/>
            <a:rect l="l" t="t" r="r" b="b"/>
            <a:pathLst>
              <a:path h="574039">
                <a:moveTo>
                  <a:pt x="0" y="0"/>
                </a:moveTo>
                <a:lnTo>
                  <a:pt x="0" y="574040"/>
                </a:lnTo>
              </a:path>
            </a:pathLst>
          </a:custGeom>
          <a:ln w="6350">
            <a:solidFill>
              <a:srgbClr val="00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931670" y="3121025"/>
            <a:ext cx="924560" cy="0"/>
          </a:xfrm>
          <a:custGeom>
            <a:avLst/>
            <a:gdLst/>
            <a:ahLst/>
            <a:cxnLst/>
            <a:rect l="l" t="t" r="r" b="b"/>
            <a:pathLst>
              <a:path w="924560">
                <a:moveTo>
                  <a:pt x="0" y="0"/>
                </a:moveTo>
                <a:lnTo>
                  <a:pt x="924560" y="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934845" y="2550160"/>
            <a:ext cx="0" cy="567690"/>
          </a:xfrm>
          <a:custGeom>
            <a:avLst/>
            <a:gdLst/>
            <a:ahLst/>
            <a:cxnLst/>
            <a:rect l="l" t="t" r="r" b="b"/>
            <a:pathLst>
              <a:path h="567689">
                <a:moveTo>
                  <a:pt x="0" y="0"/>
                </a:moveTo>
                <a:lnTo>
                  <a:pt x="0" y="567690"/>
                </a:lnTo>
              </a:path>
            </a:pathLst>
          </a:custGeom>
          <a:ln w="6350">
            <a:solidFill>
              <a:srgbClr val="003F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938020" y="3114675"/>
            <a:ext cx="918210" cy="0"/>
          </a:xfrm>
          <a:custGeom>
            <a:avLst/>
            <a:gdLst/>
            <a:ahLst/>
            <a:cxnLst/>
            <a:rect l="l" t="t" r="r" b="b"/>
            <a:pathLst>
              <a:path w="918210">
                <a:moveTo>
                  <a:pt x="0" y="0"/>
                </a:moveTo>
                <a:lnTo>
                  <a:pt x="918210" y="0"/>
                </a:lnTo>
              </a:path>
            </a:pathLst>
          </a:custGeom>
          <a:ln w="635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941195" y="2550160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1340"/>
                </a:lnTo>
              </a:path>
            </a:pathLst>
          </a:custGeom>
          <a:ln w="6350">
            <a:solidFill>
              <a:srgbClr val="00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944370" y="3108325"/>
            <a:ext cx="911860" cy="0"/>
          </a:xfrm>
          <a:custGeom>
            <a:avLst/>
            <a:gdLst/>
            <a:ahLst/>
            <a:cxnLst/>
            <a:rect l="l" t="t" r="r" b="b"/>
            <a:pathLst>
              <a:path w="911860">
                <a:moveTo>
                  <a:pt x="0" y="0"/>
                </a:moveTo>
                <a:lnTo>
                  <a:pt x="911860" y="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947545" y="2550160"/>
            <a:ext cx="0" cy="554990"/>
          </a:xfrm>
          <a:custGeom>
            <a:avLst/>
            <a:gdLst/>
            <a:ahLst/>
            <a:cxnLst/>
            <a:rect l="l" t="t" r="r" b="b"/>
            <a:pathLst>
              <a:path h="554989">
                <a:moveTo>
                  <a:pt x="0" y="0"/>
                </a:moveTo>
                <a:lnTo>
                  <a:pt x="0" y="554990"/>
                </a:lnTo>
              </a:path>
            </a:pathLst>
          </a:custGeom>
          <a:ln w="6350">
            <a:solidFill>
              <a:srgbClr val="00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950720" y="3101975"/>
            <a:ext cx="905510" cy="0"/>
          </a:xfrm>
          <a:custGeom>
            <a:avLst/>
            <a:gdLst/>
            <a:ahLst/>
            <a:cxnLst/>
            <a:rect l="l" t="t" r="r" b="b"/>
            <a:pathLst>
              <a:path w="905510">
                <a:moveTo>
                  <a:pt x="0" y="0"/>
                </a:moveTo>
                <a:lnTo>
                  <a:pt x="905510" y="0"/>
                </a:lnTo>
              </a:path>
            </a:pathLst>
          </a:custGeom>
          <a:ln w="635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953895" y="2550160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6350">
            <a:solidFill>
              <a:srgbClr val="0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957070" y="3095625"/>
            <a:ext cx="899160" cy="0"/>
          </a:xfrm>
          <a:custGeom>
            <a:avLst/>
            <a:gdLst/>
            <a:ahLst/>
            <a:cxnLst/>
            <a:rect l="l" t="t" r="r" b="b"/>
            <a:pathLst>
              <a:path w="899160">
                <a:moveTo>
                  <a:pt x="0" y="0"/>
                </a:moveTo>
                <a:lnTo>
                  <a:pt x="899160" y="0"/>
                </a:lnTo>
              </a:path>
            </a:pathLst>
          </a:custGeom>
          <a:ln w="6350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960245" y="2550160"/>
            <a:ext cx="0" cy="542290"/>
          </a:xfrm>
          <a:custGeom>
            <a:avLst/>
            <a:gdLst/>
            <a:ahLst/>
            <a:cxnLst/>
            <a:rect l="l" t="t" r="r" b="b"/>
            <a:pathLst>
              <a:path h="542289">
                <a:moveTo>
                  <a:pt x="0" y="0"/>
                </a:moveTo>
                <a:lnTo>
                  <a:pt x="0" y="542290"/>
                </a:lnTo>
              </a:path>
            </a:pathLst>
          </a:custGeom>
          <a:ln w="6350">
            <a:solidFill>
              <a:srgbClr val="004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963420" y="3089275"/>
            <a:ext cx="892810" cy="0"/>
          </a:xfrm>
          <a:custGeom>
            <a:avLst/>
            <a:gdLst/>
            <a:ahLst/>
            <a:cxnLst/>
            <a:rect l="l" t="t" r="r" b="b"/>
            <a:pathLst>
              <a:path w="892810">
                <a:moveTo>
                  <a:pt x="0" y="0"/>
                </a:moveTo>
                <a:lnTo>
                  <a:pt x="892810" y="0"/>
                </a:lnTo>
              </a:path>
            </a:pathLst>
          </a:custGeom>
          <a:ln w="6350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966595" y="2550160"/>
            <a:ext cx="0" cy="535940"/>
          </a:xfrm>
          <a:custGeom>
            <a:avLst/>
            <a:gdLst/>
            <a:ahLst/>
            <a:cxnLst/>
            <a:rect l="l" t="t" r="r" b="b"/>
            <a:pathLst>
              <a:path h="535939">
                <a:moveTo>
                  <a:pt x="0" y="0"/>
                </a:moveTo>
                <a:lnTo>
                  <a:pt x="0" y="535940"/>
                </a:lnTo>
              </a:path>
            </a:pathLst>
          </a:custGeom>
          <a:ln w="6350">
            <a:solidFill>
              <a:srgbClr val="00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969770" y="3082289"/>
            <a:ext cx="886460" cy="0"/>
          </a:xfrm>
          <a:custGeom>
            <a:avLst/>
            <a:gdLst/>
            <a:ahLst/>
            <a:cxnLst/>
            <a:rect l="l" t="t" r="r" b="b"/>
            <a:pathLst>
              <a:path w="886460">
                <a:moveTo>
                  <a:pt x="0" y="0"/>
                </a:moveTo>
                <a:lnTo>
                  <a:pt x="886460" y="0"/>
                </a:lnTo>
              </a:path>
            </a:pathLst>
          </a:custGeom>
          <a:ln w="7620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973579" y="2550160"/>
            <a:ext cx="0" cy="528320"/>
          </a:xfrm>
          <a:custGeom>
            <a:avLst/>
            <a:gdLst/>
            <a:ahLst/>
            <a:cxnLst/>
            <a:rect l="l" t="t" r="r" b="b"/>
            <a:pathLst>
              <a:path h="528319">
                <a:moveTo>
                  <a:pt x="0" y="0"/>
                </a:moveTo>
                <a:lnTo>
                  <a:pt x="0" y="528320"/>
                </a:lnTo>
              </a:path>
            </a:pathLst>
          </a:custGeom>
          <a:ln w="7619">
            <a:solidFill>
              <a:srgbClr val="0045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977389" y="3075304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0" y="0"/>
                </a:moveTo>
                <a:lnTo>
                  <a:pt x="878840" y="0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980564" y="2550160"/>
            <a:ext cx="0" cy="521970"/>
          </a:xfrm>
          <a:custGeom>
            <a:avLst/>
            <a:gdLst/>
            <a:ahLst/>
            <a:cxnLst/>
            <a:rect l="l" t="t" r="r" b="b"/>
            <a:pathLst>
              <a:path h="521969">
                <a:moveTo>
                  <a:pt x="0" y="0"/>
                </a:moveTo>
                <a:lnTo>
                  <a:pt x="0" y="521970"/>
                </a:lnTo>
              </a:path>
            </a:pathLst>
          </a:custGeom>
          <a:ln w="6350">
            <a:solidFill>
              <a:srgbClr val="00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983739" y="3068954"/>
            <a:ext cx="872490" cy="0"/>
          </a:xfrm>
          <a:custGeom>
            <a:avLst/>
            <a:gdLst/>
            <a:ahLst/>
            <a:cxnLst/>
            <a:rect l="l" t="t" r="r" b="b"/>
            <a:pathLst>
              <a:path w="872489">
                <a:moveTo>
                  <a:pt x="0" y="0"/>
                </a:moveTo>
                <a:lnTo>
                  <a:pt x="872490" y="0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986914" y="2550160"/>
            <a:ext cx="0" cy="515620"/>
          </a:xfrm>
          <a:custGeom>
            <a:avLst/>
            <a:gdLst/>
            <a:ahLst/>
            <a:cxnLst/>
            <a:rect l="l" t="t" r="r" b="b"/>
            <a:pathLst>
              <a:path h="515619">
                <a:moveTo>
                  <a:pt x="0" y="0"/>
                </a:moveTo>
                <a:lnTo>
                  <a:pt x="0" y="515620"/>
                </a:lnTo>
              </a:path>
            </a:pathLst>
          </a:custGeom>
          <a:ln w="6350">
            <a:solidFill>
              <a:srgbClr val="004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990089" y="3062604"/>
            <a:ext cx="866140" cy="0"/>
          </a:xfrm>
          <a:custGeom>
            <a:avLst/>
            <a:gdLst/>
            <a:ahLst/>
            <a:cxnLst/>
            <a:rect l="l" t="t" r="r" b="b"/>
            <a:pathLst>
              <a:path w="866139">
                <a:moveTo>
                  <a:pt x="0" y="0"/>
                </a:moveTo>
                <a:lnTo>
                  <a:pt x="866140" y="0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993264" y="2550160"/>
            <a:ext cx="0" cy="509270"/>
          </a:xfrm>
          <a:custGeom>
            <a:avLst/>
            <a:gdLst/>
            <a:ahLst/>
            <a:cxnLst/>
            <a:rect l="l" t="t" r="r" b="b"/>
            <a:pathLst>
              <a:path h="509269">
                <a:moveTo>
                  <a:pt x="0" y="0"/>
                </a:moveTo>
                <a:lnTo>
                  <a:pt x="0" y="509270"/>
                </a:lnTo>
              </a:path>
            </a:pathLst>
          </a:custGeom>
          <a:ln w="6350">
            <a:solidFill>
              <a:srgbClr val="00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996439" y="305625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89">
                <a:moveTo>
                  <a:pt x="0" y="0"/>
                </a:moveTo>
                <a:lnTo>
                  <a:pt x="859790" y="0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999614" y="255016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19">
                <a:moveTo>
                  <a:pt x="0" y="0"/>
                </a:moveTo>
                <a:lnTo>
                  <a:pt x="0" y="502920"/>
                </a:lnTo>
              </a:path>
            </a:pathLst>
          </a:custGeom>
          <a:ln w="6350">
            <a:solidFill>
              <a:srgbClr val="00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002789" y="3049904"/>
            <a:ext cx="853440" cy="0"/>
          </a:xfrm>
          <a:custGeom>
            <a:avLst/>
            <a:gdLst/>
            <a:ahLst/>
            <a:cxnLst/>
            <a:rect l="l" t="t" r="r" b="b"/>
            <a:pathLst>
              <a:path w="853439">
                <a:moveTo>
                  <a:pt x="0" y="0"/>
                </a:moveTo>
                <a:lnTo>
                  <a:pt x="853440" y="0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005964" y="255016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69">
                <a:moveTo>
                  <a:pt x="0" y="0"/>
                </a:moveTo>
                <a:lnTo>
                  <a:pt x="0" y="496570"/>
                </a:lnTo>
              </a:path>
            </a:pathLst>
          </a:custGeom>
          <a:ln w="6350">
            <a:solidFill>
              <a:srgbClr val="00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009139" y="3043554"/>
            <a:ext cx="847090" cy="0"/>
          </a:xfrm>
          <a:custGeom>
            <a:avLst/>
            <a:gdLst/>
            <a:ahLst/>
            <a:cxnLst/>
            <a:rect l="l" t="t" r="r" b="b"/>
            <a:pathLst>
              <a:path w="847089">
                <a:moveTo>
                  <a:pt x="0" y="0"/>
                </a:moveTo>
                <a:lnTo>
                  <a:pt x="847090" y="0"/>
                </a:lnTo>
              </a:path>
            </a:pathLst>
          </a:custGeom>
          <a:ln w="6350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012314" y="2550160"/>
            <a:ext cx="0" cy="490220"/>
          </a:xfrm>
          <a:custGeom>
            <a:avLst/>
            <a:gdLst/>
            <a:ahLst/>
            <a:cxnLst/>
            <a:rect l="l" t="t" r="r" b="b"/>
            <a:pathLst>
              <a:path h="490219">
                <a:moveTo>
                  <a:pt x="0" y="0"/>
                </a:moveTo>
                <a:lnTo>
                  <a:pt x="0" y="490220"/>
                </a:lnTo>
              </a:path>
            </a:pathLst>
          </a:custGeom>
          <a:ln w="6350">
            <a:solidFill>
              <a:srgbClr val="00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015489" y="3037204"/>
            <a:ext cx="840740" cy="0"/>
          </a:xfrm>
          <a:custGeom>
            <a:avLst/>
            <a:gdLst/>
            <a:ahLst/>
            <a:cxnLst/>
            <a:rect l="l" t="t" r="r" b="b"/>
            <a:pathLst>
              <a:path w="840739">
                <a:moveTo>
                  <a:pt x="0" y="0"/>
                </a:moveTo>
                <a:lnTo>
                  <a:pt x="840740" y="0"/>
                </a:lnTo>
              </a:path>
            </a:pathLst>
          </a:custGeom>
          <a:ln w="6350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018664" y="2550160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870"/>
                </a:lnTo>
              </a:path>
            </a:pathLst>
          </a:custGeom>
          <a:ln w="6350">
            <a:solidFill>
              <a:srgbClr val="00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021839" y="3030854"/>
            <a:ext cx="834390" cy="0"/>
          </a:xfrm>
          <a:custGeom>
            <a:avLst/>
            <a:gdLst/>
            <a:ahLst/>
            <a:cxnLst/>
            <a:rect l="l" t="t" r="r" b="b"/>
            <a:pathLst>
              <a:path w="834389">
                <a:moveTo>
                  <a:pt x="0" y="0"/>
                </a:moveTo>
                <a:lnTo>
                  <a:pt x="834390" y="0"/>
                </a:lnTo>
              </a:path>
            </a:pathLst>
          </a:custGeom>
          <a:ln w="6350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025014" y="2550160"/>
            <a:ext cx="0" cy="477520"/>
          </a:xfrm>
          <a:custGeom>
            <a:avLst/>
            <a:gdLst/>
            <a:ahLst/>
            <a:cxnLst/>
            <a:rect l="l" t="t" r="r" b="b"/>
            <a:pathLst>
              <a:path h="477519">
                <a:moveTo>
                  <a:pt x="0" y="0"/>
                </a:moveTo>
                <a:lnTo>
                  <a:pt x="0" y="477520"/>
                </a:lnTo>
              </a:path>
            </a:pathLst>
          </a:custGeom>
          <a:ln w="6350">
            <a:solidFill>
              <a:srgbClr val="00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028189" y="3024504"/>
            <a:ext cx="828040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635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031364" y="2550160"/>
            <a:ext cx="0" cy="471170"/>
          </a:xfrm>
          <a:custGeom>
            <a:avLst/>
            <a:gdLst/>
            <a:ahLst/>
            <a:cxnLst/>
            <a:rect l="l" t="t" r="r" b="b"/>
            <a:pathLst>
              <a:path h="471169">
                <a:moveTo>
                  <a:pt x="0" y="0"/>
                </a:moveTo>
                <a:lnTo>
                  <a:pt x="0" y="471170"/>
                </a:lnTo>
              </a:path>
            </a:pathLst>
          </a:custGeom>
          <a:ln w="6350">
            <a:solidFill>
              <a:srgbClr val="00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034539" y="3018154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690" y="0"/>
                </a:lnTo>
              </a:path>
            </a:pathLst>
          </a:custGeom>
          <a:ln w="6350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037714" y="2550160"/>
            <a:ext cx="0" cy="464820"/>
          </a:xfrm>
          <a:custGeom>
            <a:avLst/>
            <a:gdLst/>
            <a:ahLst/>
            <a:cxnLst/>
            <a:rect l="l" t="t" r="r" b="b"/>
            <a:pathLst>
              <a:path h="464819">
                <a:moveTo>
                  <a:pt x="0" y="0"/>
                </a:moveTo>
                <a:lnTo>
                  <a:pt x="0" y="464820"/>
                </a:lnTo>
              </a:path>
            </a:pathLst>
          </a:custGeom>
          <a:ln w="6350">
            <a:solidFill>
              <a:srgbClr val="00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040889" y="3011804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5340" y="0"/>
                </a:lnTo>
              </a:path>
            </a:pathLst>
          </a:custGeom>
          <a:ln w="635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044064" y="2550160"/>
            <a:ext cx="0" cy="458470"/>
          </a:xfrm>
          <a:custGeom>
            <a:avLst/>
            <a:gdLst/>
            <a:ahLst/>
            <a:cxnLst/>
            <a:rect l="l" t="t" r="r" b="b"/>
            <a:pathLst>
              <a:path h="458469">
                <a:moveTo>
                  <a:pt x="0" y="0"/>
                </a:moveTo>
                <a:lnTo>
                  <a:pt x="0" y="458470"/>
                </a:lnTo>
              </a:path>
            </a:pathLst>
          </a:custGeom>
          <a:ln w="6350">
            <a:solidFill>
              <a:srgbClr val="00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047239" y="3005454"/>
            <a:ext cx="808990" cy="0"/>
          </a:xfrm>
          <a:custGeom>
            <a:avLst/>
            <a:gdLst/>
            <a:ahLst/>
            <a:cxnLst/>
            <a:rect l="l" t="t" r="r" b="b"/>
            <a:pathLst>
              <a:path w="808989">
                <a:moveTo>
                  <a:pt x="0" y="0"/>
                </a:moveTo>
                <a:lnTo>
                  <a:pt x="808990" y="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050414" y="2550160"/>
            <a:ext cx="0" cy="452120"/>
          </a:xfrm>
          <a:custGeom>
            <a:avLst/>
            <a:gdLst/>
            <a:ahLst/>
            <a:cxnLst/>
            <a:rect l="l" t="t" r="r" b="b"/>
            <a:pathLst>
              <a:path h="452119">
                <a:moveTo>
                  <a:pt x="0" y="0"/>
                </a:moveTo>
                <a:lnTo>
                  <a:pt x="0" y="452120"/>
                </a:lnTo>
              </a:path>
            </a:pathLst>
          </a:custGeom>
          <a:ln w="6350">
            <a:solidFill>
              <a:srgbClr val="00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053589" y="2998470"/>
            <a:ext cx="802640" cy="0"/>
          </a:xfrm>
          <a:custGeom>
            <a:avLst/>
            <a:gdLst/>
            <a:ahLst/>
            <a:cxnLst/>
            <a:rect l="l" t="t" r="r" b="b"/>
            <a:pathLst>
              <a:path w="802639">
                <a:moveTo>
                  <a:pt x="0" y="0"/>
                </a:moveTo>
                <a:lnTo>
                  <a:pt x="802640" y="0"/>
                </a:lnTo>
              </a:path>
            </a:pathLst>
          </a:custGeom>
          <a:ln w="7619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057400" y="2550160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4500"/>
                </a:lnTo>
              </a:path>
            </a:pathLst>
          </a:custGeom>
          <a:ln w="7620">
            <a:solidFill>
              <a:srgbClr val="00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061210" y="2991485"/>
            <a:ext cx="795020" cy="0"/>
          </a:xfrm>
          <a:custGeom>
            <a:avLst/>
            <a:gdLst/>
            <a:ahLst/>
            <a:cxnLst/>
            <a:rect l="l" t="t" r="r" b="b"/>
            <a:pathLst>
              <a:path w="795019">
                <a:moveTo>
                  <a:pt x="0" y="0"/>
                </a:moveTo>
                <a:lnTo>
                  <a:pt x="795019" y="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064385" y="2550160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6350">
            <a:solidFill>
              <a:srgbClr val="00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067560" y="2985135"/>
            <a:ext cx="788670" cy="0"/>
          </a:xfrm>
          <a:custGeom>
            <a:avLst/>
            <a:gdLst/>
            <a:ahLst/>
            <a:cxnLst/>
            <a:rect l="l" t="t" r="r" b="b"/>
            <a:pathLst>
              <a:path w="788669">
                <a:moveTo>
                  <a:pt x="0" y="0"/>
                </a:moveTo>
                <a:lnTo>
                  <a:pt x="788669" y="0"/>
                </a:lnTo>
              </a:path>
            </a:pathLst>
          </a:custGeom>
          <a:ln w="635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070735" y="255016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6350">
            <a:solidFill>
              <a:srgbClr val="00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2073910" y="2978785"/>
            <a:ext cx="782320" cy="0"/>
          </a:xfrm>
          <a:custGeom>
            <a:avLst/>
            <a:gdLst/>
            <a:ahLst/>
            <a:cxnLst/>
            <a:rect l="l" t="t" r="r" b="b"/>
            <a:pathLst>
              <a:path w="782319">
                <a:moveTo>
                  <a:pt x="0" y="0"/>
                </a:moveTo>
                <a:lnTo>
                  <a:pt x="782319" y="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077085" y="2550160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0"/>
                </a:moveTo>
                <a:lnTo>
                  <a:pt x="0" y="425450"/>
                </a:lnTo>
              </a:path>
            </a:pathLst>
          </a:custGeom>
          <a:ln w="6350">
            <a:solidFill>
              <a:srgbClr val="00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080260" y="2972435"/>
            <a:ext cx="775970" cy="0"/>
          </a:xfrm>
          <a:custGeom>
            <a:avLst/>
            <a:gdLst/>
            <a:ahLst/>
            <a:cxnLst/>
            <a:rect l="l" t="t" r="r" b="b"/>
            <a:pathLst>
              <a:path w="775969">
                <a:moveTo>
                  <a:pt x="0" y="0"/>
                </a:moveTo>
                <a:lnTo>
                  <a:pt x="775969" y="0"/>
                </a:lnTo>
              </a:path>
            </a:pathLst>
          </a:custGeom>
          <a:ln w="6350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2083435" y="255016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6350">
            <a:solidFill>
              <a:srgbClr val="00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086610" y="2966085"/>
            <a:ext cx="769620" cy="0"/>
          </a:xfrm>
          <a:custGeom>
            <a:avLst/>
            <a:gdLst/>
            <a:ahLst/>
            <a:cxnLst/>
            <a:rect l="l" t="t" r="r" b="b"/>
            <a:pathLst>
              <a:path w="769619">
                <a:moveTo>
                  <a:pt x="0" y="0"/>
                </a:moveTo>
                <a:lnTo>
                  <a:pt x="769619" y="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089785" y="2550160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750"/>
                </a:lnTo>
              </a:path>
            </a:pathLst>
          </a:custGeom>
          <a:ln w="6350">
            <a:solidFill>
              <a:srgbClr val="00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092960" y="2959735"/>
            <a:ext cx="763270" cy="0"/>
          </a:xfrm>
          <a:custGeom>
            <a:avLst/>
            <a:gdLst/>
            <a:ahLst/>
            <a:cxnLst/>
            <a:rect l="l" t="t" r="r" b="b"/>
            <a:pathLst>
              <a:path w="763269">
                <a:moveTo>
                  <a:pt x="0" y="0"/>
                </a:moveTo>
                <a:lnTo>
                  <a:pt x="763269" y="0"/>
                </a:lnTo>
              </a:path>
            </a:pathLst>
          </a:custGeom>
          <a:ln w="635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096135" y="2550160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6350">
            <a:solidFill>
              <a:srgbClr val="00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099310" y="2953385"/>
            <a:ext cx="756920" cy="0"/>
          </a:xfrm>
          <a:custGeom>
            <a:avLst/>
            <a:gdLst/>
            <a:ahLst/>
            <a:cxnLst/>
            <a:rect l="l" t="t" r="r" b="b"/>
            <a:pathLst>
              <a:path w="756919">
                <a:moveTo>
                  <a:pt x="0" y="0"/>
                </a:moveTo>
                <a:lnTo>
                  <a:pt x="756919" y="0"/>
                </a:lnTo>
              </a:path>
            </a:pathLst>
          </a:custGeom>
          <a:ln w="635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102485" y="2550160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6350">
            <a:solidFill>
              <a:srgbClr val="00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105660" y="2947035"/>
            <a:ext cx="750570" cy="0"/>
          </a:xfrm>
          <a:custGeom>
            <a:avLst/>
            <a:gdLst/>
            <a:ahLst/>
            <a:cxnLst/>
            <a:rect l="l" t="t" r="r" b="b"/>
            <a:pathLst>
              <a:path w="750569">
                <a:moveTo>
                  <a:pt x="0" y="0"/>
                </a:moveTo>
                <a:lnTo>
                  <a:pt x="750569" y="0"/>
                </a:lnTo>
              </a:path>
            </a:pathLst>
          </a:custGeom>
          <a:ln w="6350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108835" y="255016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6350">
            <a:solidFill>
              <a:srgbClr val="00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2112010" y="2940685"/>
            <a:ext cx="744220" cy="0"/>
          </a:xfrm>
          <a:custGeom>
            <a:avLst/>
            <a:gdLst/>
            <a:ahLst/>
            <a:cxnLst/>
            <a:rect l="l" t="t" r="r" b="b"/>
            <a:pathLst>
              <a:path w="744219">
                <a:moveTo>
                  <a:pt x="0" y="0"/>
                </a:moveTo>
                <a:lnTo>
                  <a:pt x="744219" y="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115185" y="255016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0"/>
                </a:lnTo>
              </a:path>
            </a:pathLst>
          </a:custGeom>
          <a:ln w="6350">
            <a:solidFill>
              <a:srgbClr val="00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2118360" y="2933700"/>
            <a:ext cx="737870" cy="0"/>
          </a:xfrm>
          <a:custGeom>
            <a:avLst/>
            <a:gdLst/>
            <a:ahLst/>
            <a:cxnLst/>
            <a:rect l="l" t="t" r="r" b="b"/>
            <a:pathLst>
              <a:path w="737869">
                <a:moveTo>
                  <a:pt x="0" y="0"/>
                </a:moveTo>
                <a:lnTo>
                  <a:pt x="737869" y="0"/>
                </a:lnTo>
              </a:path>
            </a:pathLst>
          </a:custGeom>
          <a:ln w="7619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122170" y="255016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730"/>
                </a:lnTo>
              </a:path>
            </a:pathLst>
          </a:custGeom>
          <a:ln w="7619">
            <a:solidFill>
              <a:srgbClr val="00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125979" y="2926714"/>
            <a:ext cx="730250" cy="0"/>
          </a:xfrm>
          <a:custGeom>
            <a:avLst/>
            <a:gdLst/>
            <a:ahLst/>
            <a:cxnLst/>
            <a:rect l="l" t="t" r="r" b="b"/>
            <a:pathLst>
              <a:path w="730250">
                <a:moveTo>
                  <a:pt x="0" y="0"/>
                </a:moveTo>
                <a:lnTo>
                  <a:pt x="730250" y="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129154" y="2550160"/>
            <a:ext cx="0" cy="373380"/>
          </a:xfrm>
          <a:custGeom>
            <a:avLst/>
            <a:gdLst/>
            <a:ahLst/>
            <a:cxnLst/>
            <a:rect l="l" t="t" r="r" b="b"/>
            <a:pathLst>
              <a:path h="373380">
                <a:moveTo>
                  <a:pt x="0" y="0"/>
                </a:moveTo>
                <a:lnTo>
                  <a:pt x="0" y="373380"/>
                </a:lnTo>
              </a:path>
            </a:pathLst>
          </a:custGeom>
          <a:ln w="6350">
            <a:solidFill>
              <a:srgbClr val="00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132329" y="2920364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635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135504" y="255016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30">
                <a:moveTo>
                  <a:pt x="0" y="0"/>
                </a:moveTo>
                <a:lnTo>
                  <a:pt x="0" y="367030"/>
                </a:lnTo>
              </a:path>
            </a:pathLst>
          </a:custGeom>
          <a:ln w="6350">
            <a:solidFill>
              <a:srgbClr val="00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138679" y="2914014"/>
            <a:ext cx="717550" cy="0"/>
          </a:xfrm>
          <a:custGeom>
            <a:avLst/>
            <a:gdLst/>
            <a:ahLst/>
            <a:cxnLst/>
            <a:rect l="l" t="t" r="r" b="b"/>
            <a:pathLst>
              <a:path w="717550">
                <a:moveTo>
                  <a:pt x="0" y="0"/>
                </a:moveTo>
                <a:lnTo>
                  <a:pt x="717550" y="0"/>
                </a:lnTo>
              </a:path>
            </a:pathLst>
          </a:custGeom>
          <a:ln w="6350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2141854" y="2550160"/>
            <a:ext cx="0" cy="360680"/>
          </a:xfrm>
          <a:custGeom>
            <a:avLst/>
            <a:gdLst/>
            <a:ahLst/>
            <a:cxnLst/>
            <a:rect l="l" t="t" r="r" b="b"/>
            <a:pathLst>
              <a:path h="360680">
                <a:moveTo>
                  <a:pt x="0" y="0"/>
                </a:moveTo>
                <a:lnTo>
                  <a:pt x="0" y="360680"/>
                </a:lnTo>
              </a:path>
            </a:pathLst>
          </a:custGeom>
          <a:ln w="6350">
            <a:solidFill>
              <a:srgbClr val="00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2145029" y="2907664"/>
            <a:ext cx="711200" cy="0"/>
          </a:xfrm>
          <a:custGeom>
            <a:avLst/>
            <a:gdLst/>
            <a:ahLst/>
            <a:cxnLst/>
            <a:rect l="l" t="t" r="r" b="b"/>
            <a:pathLst>
              <a:path w="711200">
                <a:moveTo>
                  <a:pt x="0" y="0"/>
                </a:moveTo>
                <a:lnTo>
                  <a:pt x="711200" y="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2148204" y="2550160"/>
            <a:ext cx="0" cy="354330"/>
          </a:xfrm>
          <a:custGeom>
            <a:avLst/>
            <a:gdLst/>
            <a:ahLst/>
            <a:cxnLst/>
            <a:rect l="l" t="t" r="r" b="b"/>
            <a:pathLst>
              <a:path h="354330">
                <a:moveTo>
                  <a:pt x="0" y="0"/>
                </a:moveTo>
                <a:lnTo>
                  <a:pt x="0" y="354330"/>
                </a:lnTo>
              </a:path>
            </a:pathLst>
          </a:custGeom>
          <a:ln w="6350">
            <a:solidFill>
              <a:srgbClr val="00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151379" y="2901314"/>
            <a:ext cx="704850" cy="0"/>
          </a:xfrm>
          <a:custGeom>
            <a:avLst/>
            <a:gdLst/>
            <a:ahLst/>
            <a:cxnLst/>
            <a:rect l="l" t="t" r="r" b="b"/>
            <a:pathLst>
              <a:path w="704850">
                <a:moveTo>
                  <a:pt x="0" y="0"/>
                </a:moveTo>
                <a:lnTo>
                  <a:pt x="704850" y="0"/>
                </a:lnTo>
              </a:path>
            </a:pathLst>
          </a:custGeom>
          <a:ln w="635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154554" y="2550160"/>
            <a:ext cx="0" cy="347980"/>
          </a:xfrm>
          <a:custGeom>
            <a:avLst/>
            <a:gdLst/>
            <a:ahLst/>
            <a:cxnLst/>
            <a:rect l="l" t="t" r="r" b="b"/>
            <a:pathLst>
              <a:path h="347980">
                <a:moveTo>
                  <a:pt x="0" y="0"/>
                </a:moveTo>
                <a:lnTo>
                  <a:pt x="0" y="347980"/>
                </a:lnTo>
              </a:path>
            </a:pathLst>
          </a:custGeom>
          <a:ln w="6350">
            <a:solidFill>
              <a:srgbClr val="00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2157729" y="2894964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500" y="0"/>
                </a:lnTo>
              </a:path>
            </a:pathLst>
          </a:custGeom>
          <a:ln w="6350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2160904" y="2550160"/>
            <a:ext cx="0" cy="341630"/>
          </a:xfrm>
          <a:custGeom>
            <a:avLst/>
            <a:gdLst/>
            <a:ahLst/>
            <a:cxnLst/>
            <a:rect l="l" t="t" r="r" b="b"/>
            <a:pathLst>
              <a:path h="341630">
                <a:moveTo>
                  <a:pt x="0" y="0"/>
                </a:moveTo>
                <a:lnTo>
                  <a:pt x="0" y="341630"/>
                </a:lnTo>
              </a:path>
            </a:pathLst>
          </a:custGeom>
          <a:ln w="6350">
            <a:solidFill>
              <a:srgbClr val="0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2164079" y="2888614"/>
            <a:ext cx="692150" cy="0"/>
          </a:xfrm>
          <a:custGeom>
            <a:avLst/>
            <a:gdLst/>
            <a:ahLst/>
            <a:cxnLst/>
            <a:rect l="l" t="t" r="r" b="b"/>
            <a:pathLst>
              <a:path w="692150">
                <a:moveTo>
                  <a:pt x="0" y="0"/>
                </a:moveTo>
                <a:lnTo>
                  <a:pt x="692150" y="0"/>
                </a:lnTo>
              </a:path>
            </a:pathLst>
          </a:custGeom>
          <a:ln w="635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2167254" y="255016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6350">
            <a:solidFill>
              <a:srgbClr val="0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170429" y="2882264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635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173604" y="2550160"/>
            <a:ext cx="0" cy="328930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6350">
            <a:solidFill>
              <a:srgbClr val="00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176779" y="2875914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450" y="0"/>
                </a:lnTo>
              </a:path>
            </a:pathLst>
          </a:custGeom>
          <a:ln w="635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179954" y="2550160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580"/>
                </a:lnTo>
              </a:path>
            </a:pathLst>
          </a:custGeom>
          <a:ln w="6350">
            <a:solidFill>
              <a:srgbClr val="00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183129" y="2869564"/>
            <a:ext cx="673100" cy="0"/>
          </a:xfrm>
          <a:custGeom>
            <a:avLst/>
            <a:gdLst/>
            <a:ahLst/>
            <a:cxnLst/>
            <a:rect l="l" t="t" r="r" b="b"/>
            <a:pathLst>
              <a:path w="673100">
                <a:moveTo>
                  <a:pt x="0" y="0"/>
                </a:moveTo>
                <a:lnTo>
                  <a:pt x="673100" y="0"/>
                </a:lnTo>
              </a:path>
            </a:pathLst>
          </a:custGeom>
          <a:ln w="6350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2186304" y="2550160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16230"/>
                </a:lnTo>
              </a:path>
            </a:pathLst>
          </a:custGeom>
          <a:ln w="6350">
            <a:solidFill>
              <a:srgbClr val="00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189479" y="2863214"/>
            <a:ext cx="666750" cy="0"/>
          </a:xfrm>
          <a:custGeom>
            <a:avLst/>
            <a:gdLst/>
            <a:ahLst/>
            <a:cxnLst/>
            <a:rect l="l" t="t" r="r" b="b"/>
            <a:pathLst>
              <a:path w="666750">
                <a:moveTo>
                  <a:pt x="0" y="0"/>
                </a:moveTo>
                <a:lnTo>
                  <a:pt x="666750" y="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2192654" y="2550160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0"/>
                </a:moveTo>
                <a:lnTo>
                  <a:pt x="0" y="309880"/>
                </a:lnTo>
              </a:path>
            </a:pathLst>
          </a:custGeom>
          <a:ln w="6350">
            <a:solidFill>
              <a:srgbClr val="00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2195829" y="2856229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60400" y="0"/>
                </a:lnTo>
              </a:path>
            </a:pathLst>
          </a:custGeom>
          <a:ln w="7620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2199639" y="2550160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7619">
            <a:solidFill>
              <a:srgbClr val="00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2203450" y="2849245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>
                <a:moveTo>
                  <a:pt x="0" y="0"/>
                </a:moveTo>
                <a:lnTo>
                  <a:pt x="652780" y="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2206625" y="2550160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910"/>
                </a:lnTo>
              </a:path>
            </a:pathLst>
          </a:custGeom>
          <a:ln w="6350">
            <a:solidFill>
              <a:srgbClr val="00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2209800" y="2842895"/>
            <a:ext cx="646430" cy="0"/>
          </a:xfrm>
          <a:custGeom>
            <a:avLst/>
            <a:gdLst/>
            <a:ahLst/>
            <a:cxnLst/>
            <a:rect l="l" t="t" r="r" b="b"/>
            <a:pathLst>
              <a:path w="646430">
                <a:moveTo>
                  <a:pt x="0" y="0"/>
                </a:moveTo>
                <a:lnTo>
                  <a:pt x="646430" y="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212975" y="2550160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6350">
            <a:solidFill>
              <a:srgbClr val="00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216150" y="2836545"/>
            <a:ext cx="640080" cy="0"/>
          </a:xfrm>
          <a:custGeom>
            <a:avLst/>
            <a:gdLst/>
            <a:ahLst/>
            <a:cxnLst/>
            <a:rect l="l" t="t" r="r" b="b"/>
            <a:pathLst>
              <a:path w="640080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635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219325" y="255016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10"/>
                </a:lnTo>
              </a:path>
            </a:pathLst>
          </a:custGeom>
          <a:ln w="6350">
            <a:solidFill>
              <a:srgbClr val="00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222500" y="2830195"/>
            <a:ext cx="633730" cy="0"/>
          </a:xfrm>
          <a:custGeom>
            <a:avLst/>
            <a:gdLst/>
            <a:ahLst/>
            <a:cxnLst/>
            <a:rect l="l" t="t" r="r" b="b"/>
            <a:pathLst>
              <a:path w="633730">
                <a:moveTo>
                  <a:pt x="0" y="0"/>
                </a:moveTo>
                <a:lnTo>
                  <a:pt x="633730" y="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225675" y="2550160"/>
            <a:ext cx="0" cy="276860"/>
          </a:xfrm>
          <a:custGeom>
            <a:avLst/>
            <a:gdLst/>
            <a:ahLst/>
            <a:cxnLst/>
            <a:rect l="l" t="t" r="r" b="b"/>
            <a:pathLst>
              <a:path h="276860">
                <a:moveTo>
                  <a:pt x="0" y="0"/>
                </a:moveTo>
                <a:lnTo>
                  <a:pt x="0" y="276860"/>
                </a:lnTo>
              </a:path>
            </a:pathLst>
          </a:custGeom>
          <a:ln w="6350">
            <a:solidFill>
              <a:srgbClr val="00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2228850" y="2823845"/>
            <a:ext cx="627380" cy="0"/>
          </a:xfrm>
          <a:custGeom>
            <a:avLst/>
            <a:gdLst/>
            <a:ahLst/>
            <a:cxnLst/>
            <a:rect l="l" t="t" r="r" b="b"/>
            <a:pathLst>
              <a:path w="627380">
                <a:moveTo>
                  <a:pt x="0" y="0"/>
                </a:moveTo>
                <a:lnTo>
                  <a:pt x="627380" y="0"/>
                </a:lnTo>
              </a:path>
            </a:pathLst>
          </a:custGeom>
          <a:ln w="6350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2232025" y="2550160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10"/>
                </a:lnTo>
              </a:path>
            </a:pathLst>
          </a:custGeom>
          <a:ln w="6350">
            <a:solidFill>
              <a:srgbClr val="00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235200" y="2817495"/>
            <a:ext cx="621030" cy="0"/>
          </a:xfrm>
          <a:custGeom>
            <a:avLst/>
            <a:gdLst/>
            <a:ahLst/>
            <a:cxnLst/>
            <a:rect l="l" t="t" r="r" b="b"/>
            <a:pathLst>
              <a:path w="621030">
                <a:moveTo>
                  <a:pt x="0" y="0"/>
                </a:moveTo>
                <a:lnTo>
                  <a:pt x="621030" y="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238375" y="255016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60"/>
                </a:lnTo>
              </a:path>
            </a:pathLst>
          </a:custGeom>
          <a:ln w="6350">
            <a:solidFill>
              <a:srgbClr val="00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241550" y="2811145"/>
            <a:ext cx="614680" cy="0"/>
          </a:xfrm>
          <a:custGeom>
            <a:avLst/>
            <a:gdLst/>
            <a:ahLst/>
            <a:cxnLst/>
            <a:rect l="l" t="t" r="r" b="b"/>
            <a:pathLst>
              <a:path w="614680">
                <a:moveTo>
                  <a:pt x="0" y="0"/>
                </a:moveTo>
                <a:lnTo>
                  <a:pt x="614680" y="0"/>
                </a:lnTo>
              </a:path>
            </a:pathLst>
          </a:custGeom>
          <a:ln w="6350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244725" y="2550160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810"/>
                </a:lnTo>
              </a:path>
            </a:pathLst>
          </a:custGeom>
          <a:ln w="6350">
            <a:solidFill>
              <a:srgbClr val="00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2247900" y="2804795"/>
            <a:ext cx="608330" cy="0"/>
          </a:xfrm>
          <a:custGeom>
            <a:avLst/>
            <a:gdLst/>
            <a:ahLst/>
            <a:cxnLst/>
            <a:rect l="l" t="t" r="r" b="b"/>
            <a:pathLst>
              <a:path w="608330">
                <a:moveTo>
                  <a:pt x="0" y="0"/>
                </a:moveTo>
                <a:lnTo>
                  <a:pt x="608330" y="0"/>
                </a:lnTo>
              </a:path>
            </a:pathLst>
          </a:custGeom>
          <a:ln w="635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251075" y="255016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6350">
            <a:solidFill>
              <a:srgbClr val="00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254250" y="2798445"/>
            <a:ext cx="601980" cy="0"/>
          </a:xfrm>
          <a:custGeom>
            <a:avLst/>
            <a:gdLst/>
            <a:ahLst/>
            <a:cxnLst/>
            <a:rect l="l" t="t" r="r" b="b"/>
            <a:pathLst>
              <a:path w="601980">
                <a:moveTo>
                  <a:pt x="0" y="0"/>
                </a:moveTo>
                <a:lnTo>
                  <a:pt x="601980" y="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257425" y="255016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5110"/>
                </a:lnTo>
              </a:path>
            </a:pathLst>
          </a:custGeom>
          <a:ln w="6350">
            <a:solidFill>
              <a:srgbClr val="00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260600" y="2791460"/>
            <a:ext cx="595630" cy="0"/>
          </a:xfrm>
          <a:custGeom>
            <a:avLst/>
            <a:gdLst/>
            <a:ahLst/>
            <a:cxnLst/>
            <a:rect l="l" t="t" r="r" b="b"/>
            <a:pathLst>
              <a:path w="595630">
                <a:moveTo>
                  <a:pt x="0" y="0"/>
                </a:moveTo>
                <a:lnTo>
                  <a:pt x="595630" y="0"/>
                </a:lnTo>
              </a:path>
            </a:pathLst>
          </a:custGeom>
          <a:ln w="7619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264410" y="2550160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90"/>
                </a:lnTo>
              </a:path>
            </a:pathLst>
          </a:custGeom>
          <a:ln w="7619">
            <a:solidFill>
              <a:srgbClr val="00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268220" y="2784475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8010" y="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271395" y="2550160"/>
            <a:ext cx="0" cy="231140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1140"/>
                </a:lnTo>
              </a:path>
            </a:pathLst>
          </a:custGeom>
          <a:ln w="6350">
            <a:solidFill>
              <a:srgbClr val="00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274570" y="2778125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>
                <a:moveTo>
                  <a:pt x="0" y="0"/>
                </a:moveTo>
                <a:lnTo>
                  <a:pt x="581660" y="0"/>
                </a:lnTo>
              </a:path>
            </a:pathLst>
          </a:custGeom>
          <a:ln w="635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277745" y="2550160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90"/>
                </a:lnTo>
              </a:path>
            </a:pathLst>
          </a:custGeom>
          <a:ln w="6350">
            <a:solidFill>
              <a:srgbClr val="00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280920" y="2771775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5310" y="0"/>
                </a:lnTo>
              </a:path>
            </a:pathLst>
          </a:custGeom>
          <a:ln w="6350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284095" y="2550160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6350">
            <a:solidFill>
              <a:srgbClr val="00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287270" y="2765425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960" y="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290445" y="2550160"/>
            <a:ext cx="0" cy="212090"/>
          </a:xfrm>
          <a:custGeom>
            <a:avLst/>
            <a:gdLst/>
            <a:ahLst/>
            <a:cxnLst/>
            <a:rect l="l" t="t" r="r" b="b"/>
            <a:pathLst>
              <a:path h="212089">
                <a:moveTo>
                  <a:pt x="0" y="0"/>
                </a:moveTo>
                <a:lnTo>
                  <a:pt x="0" y="212090"/>
                </a:lnTo>
              </a:path>
            </a:pathLst>
          </a:custGeom>
          <a:ln w="6350">
            <a:solidFill>
              <a:srgbClr val="0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293620" y="2759075"/>
            <a:ext cx="562610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610" y="0"/>
                </a:lnTo>
              </a:path>
            </a:pathLst>
          </a:custGeom>
          <a:ln w="635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296795" y="2550160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740"/>
                </a:lnTo>
              </a:path>
            </a:pathLst>
          </a:custGeom>
          <a:ln w="6350">
            <a:solidFill>
              <a:srgbClr val="00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299970" y="2752725"/>
            <a:ext cx="556260" cy="0"/>
          </a:xfrm>
          <a:custGeom>
            <a:avLst/>
            <a:gdLst/>
            <a:ahLst/>
            <a:cxnLst/>
            <a:rect l="l" t="t" r="r" b="b"/>
            <a:pathLst>
              <a:path w="556260">
                <a:moveTo>
                  <a:pt x="0" y="0"/>
                </a:moveTo>
                <a:lnTo>
                  <a:pt x="556260" y="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303145" y="2550160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9390"/>
                </a:lnTo>
              </a:path>
            </a:pathLst>
          </a:custGeom>
          <a:ln w="6350">
            <a:solidFill>
              <a:srgbClr val="00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306320" y="2746375"/>
            <a:ext cx="549910" cy="0"/>
          </a:xfrm>
          <a:custGeom>
            <a:avLst/>
            <a:gdLst/>
            <a:ahLst/>
            <a:cxnLst/>
            <a:rect l="l" t="t" r="r" b="b"/>
            <a:pathLst>
              <a:path w="549910">
                <a:moveTo>
                  <a:pt x="0" y="0"/>
                </a:moveTo>
                <a:lnTo>
                  <a:pt x="549910" y="0"/>
                </a:lnTo>
              </a:path>
            </a:pathLst>
          </a:custGeom>
          <a:ln w="635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309495" y="2550160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6350">
            <a:solidFill>
              <a:srgbClr val="00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312670" y="2740025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6350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315845" y="2550160"/>
            <a:ext cx="0" cy="186690"/>
          </a:xfrm>
          <a:custGeom>
            <a:avLst/>
            <a:gdLst/>
            <a:ahLst/>
            <a:cxnLst/>
            <a:rect l="l" t="t" r="r" b="b"/>
            <a:pathLst>
              <a:path h="186689">
                <a:moveTo>
                  <a:pt x="0" y="0"/>
                </a:moveTo>
                <a:lnTo>
                  <a:pt x="0" y="186690"/>
                </a:lnTo>
              </a:path>
            </a:pathLst>
          </a:custGeom>
          <a:ln w="6350">
            <a:solidFill>
              <a:srgbClr val="00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319020" y="2733675"/>
            <a:ext cx="537210" cy="0"/>
          </a:xfrm>
          <a:custGeom>
            <a:avLst/>
            <a:gdLst/>
            <a:ahLst/>
            <a:cxnLst/>
            <a:rect l="l" t="t" r="r" b="b"/>
            <a:pathLst>
              <a:path w="537210">
                <a:moveTo>
                  <a:pt x="0" y="0"/>
                </a:moveTo>
                <a:lnTo>
                  <a:pt x="537210" y="0"/>
                </a:lnTo>
              </a:path>
            </a:pathLst>
          </a:custGeom>
          <a:ln w="635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322195" y="255016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80340"/>
                </a:lnTo>
              </a:path>
            </a:pathLst>
          </a:custGeom>
          <a:ln w="6350">
            <a:solidFill>
              <a:srgbClr val="00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325370" y="2727325"/>
            <a:ext cx="530860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860" y="0"/>
                </a:lnTo>
              </a:path>
            </a:pathLst>
          </a:custGeom>
          <a:ln w="6350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328545" y="255016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90"/>
                </a:lnTo>
              </a:path>
            </a:pathLst>
          </a:custGeom>
          <a:ln w="6350">
            <a:solidFill>
              <a:srgbClr val="00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331720" y="2720975"/>
            <a:ext cx="524510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510" y="0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334895" y="255016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6350">
            <a:solidFill>
              <a:srgbClr val="00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338070" y="2713989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8160" y="0"/>
                </a:lnTo>
              </a:path>
            </a:pathLst>
          </a:custGeom>
          <a:ln w="762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341245" y="255016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19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00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344420" y="2707004"/>
            <a:ext cx="511809" cy="0"/>
          </a:xfrm>
          <a:custGeom>
            <a:avLst/>
            <a:gdLst/>
            <a:ahLst/>
            <a:cxnLst/>
            <a:rect l="l" t="t" r="r" b="b"/>
            <a:pathLst>
              <a:path w="511810">
                <a:moveTo>
                  <a:pt x="0" y="0"/>
                </a:moveTo>
                <a:lnTo>
                  <a:pt x="511810" y="0"/>
                </a:lnTo>
              </a:path>
            </a:pathLst>
          </a:custGeom>
          <a:ln w="6350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348229" y="2550160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7619">
            <a:solidFill>
              <a:srgbClr val="00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352039" y="2700654"/>
            <a:ext cx="504190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0" y="0"/>
                </a:moveTo>
                <a:lnTo>
                  <a:pt x="504190" y="0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355214" y="2550160"/>
            <a:ext cx="0" cy="147320"/>
          </a:xfrm>
          <a:custGeom>
            <a:avLst/>
            <a:gdLst/>
            <a:ahLst/>
            <a:cxnLst/>
            <a:rect l="l" t="t" r="r" b="b"/>
            <a:pathLst>
              <a:path h="147319">
                <a:moveTo>
                  <a:pt x="0" y="0"/>
                </a:moveTo>
                <a:lnTo>
                  <a:pt x="0" y="147320"/>
                </a:lnTo>
              </a:path>
            </a:pathLst>
          </a:custGeom>
          <a:ln w="6350">
            <a:solidFill>
              <a:srgbClr val="00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358389" y="2694304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840" y="0"/>
                </a:lnTo>
              </a:path>
            </a:pathLst>
          </a:custGeom>
          <a:ln w="6350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361564" y="255016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69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6350">
            <a:solidFill>
              <a:srgbClr val="00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364739" y="2687954"/>
            <a:ext cx="491490" cy="0"/>
          </a:xfrm>
          <a:custGeom>
            <a:avLst/>
            <a:gdLst/>
            <a:ahLst/>
            <a:cxnLst/>
            <a:rect l="l" t="t" r="r" b="b"/>
            <a:pathLst>
              <a:path w="491489">
                <a:moveTo>
                  <a:pt x="0" y="0"/>
                </a:moveTo>
                <a:lnTo>
                  <a:pt x="491490" y="0"/>
                </a:lnTo>
              </a:path>
            </a:pathLst>
          </a:custGeom>
          <a:ln w="6350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367914" y="255016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19">
                <a:moveTo>
                  <a:pt x="0" y="0"/>
                </a:moveTo>
                <a:lnTo>
                  <a:pt x="0" y="134620"/>
                </a:lnTo>
              </a:path>
            </a:pathLst>
          </a:custGeom>
          <a:ln w="6350">
            <a:solidFill>
              <a:srgbClr val="0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371089" y="2681604"/>
            <a:ext cx="485140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0" y="0"/>
                </a:moveTo>
                <a:lnTo>
                  <a:pt x="485140" y="0"/>
                </a:lnTo>
              </a:path>
            </a:pathLst>
          </a:custGeom>
          <a:ln w="6350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374264" y="255016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8270"/>
                </a:lnTo>
              </a:path>
            </a:pathLst>
          </a:custGeom>
          <a:ln w="6350">
            <a:solidFill>
              <a:srgbClr val="0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377439" y="2675254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790" y="0"/>
                </a:lnTo>
              </a:path>
            </a:pathLst>
          </a:custGeom>
          <a:ln w="635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380614" y="2550160"/>
            <a:ext cx="0" cy="121920"/>
          </a:xfrm>
          <a:custGeom>
            <a:avLst/>
            <a:gdLst/>
            <a:ahLst/>
            <a:cxnLst/>
            <a:rect l="l" t="t" r="r" b="b"/>
            <a:pathLst>
              <a:path h="121919">
                <a:moveTo>
                  <a:pt x="0" y="0"/>
                </a:moveTo>
                <a:lnTo>
                  <a:pt x="0" y="121920"/>
                </a:lnTo>
              </a:path>
            </a:pathLst>
          </a:custGeom>
          <a:ln w="6350">
            <a:solidFill>
              <a:srgbClr val="00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383789" y="2668904"/>
            <a:ext cx="472440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6350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386964" y="255016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6350">
            <a:solidFill>
              <a:srgbClr val="00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390139" y="2662554"/>
            <a:ext cx="466090" cy="0"/>
          </a:xfrm>
          <a:custGeom>
            <a:avLst/>
            <a:gdLst/>
            <a:ahLst/>
            <a:cxnLst/>
            <a:rect l="l" t="t" r="r" b="b"/>
            <a:pathLst>
              <a:path w="466089">
                <a:moveTo>
                  <a:pt x="0" y="0"/>
                </a:moveTo>
                <a:lnTo>
                  <a:pt x="466090" y="0"/>
                </a:lnTo>
              </a:path>
            </a:pathLst>
          </a:custGeom>
          <a:ln w="635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393314" y="2550160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0"/>
                </a:moveTo>
                <a:lnTo>
                  <a:pt x="0" y="109220"/>
                </a:lnTo>
              </a:path>
            </a:pathLst>
          </a:custGeom>
          <a:ln w="6350">
            <a:solidFill>
              <a:srgbClr val="00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396489" y="2656204"/>
            <a:ext cx="459740" cy="0"/>
          </a:xfrm>
          <a:custGeom>
            <a:avLst/>
            <a:gdLst/>
            <a:ahLst/>
            <a:cxnLst/>
            <a:rect l="l" t="t" r="r" b="b"/>
            <a:pathLst>
              <a:path w="459739">
                <a:moveTo>
                  <a:pt x="0" y="0"/>
                </a:moveTo>
                <a:lnTo>
                  <a:pt x="459740" y="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399664" y="2550160"/>
            <a:ext cx="0" cy="102870"/>
          </a:xfrm>
          <a:custGeom>
            <a:avLst/>
            <a:gdLst/>
            <a:ahLst/>
            <a:cxnLst/>
            <a:rect l="l" t="t" r="r" b="b"/>
            <a:pathLst>
              <a:path h="102869">
                <a:moveTo>
                  <a:pt x="0" y="0"/>
                </a:moveTo>
                <a:lnTo>
                  <a:pt x="0" y="102870"/>
                </a:lnTo>
              </a:path>
            </a:pathLst>
          </a:custGeom>
          <a:ln w="6350">
            <a:solidFill>
              <a:srgbClr val="00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402839" y="2649220"/>
            <a:ext cx="453390" cy="0"/>
          </a:xfrm>
          <a:custGeom>
            <a:avLst/>
            <a:gdLst/>
            <a:ahLst/>
            <a:cxnLst/>
            <a:rect l="l" t="t" r="r" b="b"/>
            <a:pathLst>
              <a:path w="453389">
                <a:moveTo>
                  <a:pt x="0" y="0"/>
                </a:moveTo>
                <a:lnTo>
                  <a:pt x="453390" y="0"/>
                </a:lnTo>
              </a:path>
            </a:pathLst>
          </a:custGeom>
          <a:ln w="762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406650" y="2550160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7620">
            <a:solidFill>
              <a:srgbClr val="00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410460" y="2642235"/>
            <a:ext cx="445770" cy="0"/>
          </a:xfrm>
          <a:custGeom>
            <a:avLst/>
            <a:gdLst/>
            <a:ahLst/>
            <a:cxnLst/>
            <a:rect l="l" t="t" r="r" b="b"/>
            <a:pathLst>
              <a:path w="445769">
                <a:moveTo>
                  <a:pt x="0" y="0"/>
                </a:moveTo>
                <a:lnTo>
                  <a:pt x="445769" y="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413635" y="255016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6350">
            <a:solidFill>
              <a:srgbClr val="00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416810" y="2635885"/>
            <a:ext cx="439420" cy="0"/>
          </a:xfrm>
          <a:custGeom>
            <a:avLst/>
            <a:gdLst/>
            <a:ahLst/>
            <a:cxnLst/>
            <a:rect l="l" t="t" r="r" b="b"/>
            <a:pathLst>
              <a:path w="439419">
                <a:moveTo>
                  <a:pt x="0" y="0"/>
                </a:moveTo>
                <a:lnTo>
                  <a:pt x="439419" y="0"/>
                </a:lnTo>
              </a:path>
            </a:pathLst>
          </a:custGeom>
          <a:ln w="6350">
            <a:solidFill>
              <a:srgbClr val="00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416810" y="2550160"/>
            <a:ext cx="6350" cy="82550"/>
          </a:xfrm>
          <a:custGeom>
            <a:avLst/>
            <a:gdLst/>
            <a:ahLst/>
            <a:cxnLst/>
            <a:rect l="l" t="t" r="r" b="b"/>
            <a:pathLst>
              <a:path w="6350" h="82550">
                <a:moveTo>
                  <a:pt x="0" y="82550"/>
                </a:moveTo>
                <a:lnTo>
                  <a:pt x="6350" y="82550"/>
                </a:lnTo>
                <a:lnTo>
                  <a:pt x="6350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8A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423160" y="2629535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0" y="0"/>
                </a:moveTo>
                <a:lnTo>
                  <a:pt x="433069" y="0"/>
                </a:lnTo>
              </a:path>
            </a:pathLst>
          </a:custGeom>
          <a:ln w="6350">
            <a:solidFill>
              <a:srgbClr val="00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423160" y="2550160"/>
            <a:ext cx="6350" cy="76200"/>
          </a:xfrm>
          <a:custGeom>
            <a:avLst/>
            <a:gdLst/>
            <a:ahLst/>
            <a:cxnLst/>
            <a:rect l="l" t="t" r="r" b="b"/>
            <a:pathLst>
              <a:path w="6350" h="76200">
                <a:moveTo>
                  <a:pt x="0" y="76200"/>
                </a:moveTo>
                <a:lnTo>
                  <a:pt x="6350" y="76200"/>
                </a:lnTo>
                <a:lnTo>
                  <a:pt x="635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08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429510" y="2623185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426719" y="0"/>
                </a:lnTo>
              </a:path>
            </a:pathLst>
          </a:custGeom>
          <a:ln w="6350">
            <a:solidFill>
              <a:srgbClr val="00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429510" y="2550160"/>
            <a:ext cx="6350" cy="69850"/>
          </a:xfrm>
          <a:custGeom>
            <a:avLst/>
            <a:gdLst/>
            <a:ahLst/>
            <a:cxnLst/>
            <a:rect l="l" t="t" r="r" b="b"/>
            <a:pathLst>
              <a:path w="6350" h="69850">
                <a:moveTo>
                  <a:pt x="0" y="69850"/>
                </a:moveTo>
                <a:lnTo>
                  <a:pt x="6350" y="69850"/>
                </a:lnTo>
                <a:lnTo>
                  <a:pt x="635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8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435860" y="2616835"/>
            <a:ext cx="420370" cy="0"/>
          </a:xfrm>
          <a:custGeom>
            <a:avLst/>
            <a:gdLst/>
            <a:ahLst/>
            <a:cxnLst/>
            <a:rect l="l" t="t" r="r" b="b"/>
            <a:pathLst>
              <a:path w="420369">
                <a:moveTo>
                  <a:pt x="0" y="0"/>
                </a:moveTo>
                <a:lnTo>
                  <a:pt x="420369" y="0"/>
                </a:lnTo>
              </a:path>
            </a:pathLst>
          </a:custGeom>
          <a:ln w="6350">
            <a:solidFill>
              <a:srgbClr val="00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435860" y="2550160"/>
            <a:ext cx="6350" cy="63500"/>
          </a:xfrm>
          <a:custGeom>
            <a:avLst/>
            <a:gdLst/>
            <a:ahLst/>
            <a:cxnLst/>
            <a:rect l="l" t="t" r="r" b="b"/>
            <a:pathLst>
              <a:path w="6350" h="63500">
                <a:moveTo>
                  <a:pt x="0" y="63500"/>
                </a:moveTo>
                <a:lnTo>
                  <a:pt x="6350" y="63500"/>
                </a:lnTo>
                <a:lnTo>
                  <a:pt x="635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008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442210" y="2610485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0" y="0"/>
                </a:moveTo>
                <a:lnTo>
                  <a:pt x="414019" y="0"/>
                </a:lnTo>
              </a:path>
            </a:pathLst>
          </a:custGeom>
          <a:ln w="6350">
            <a:solidFill>
              <a:srgbClr val="00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442210" y="2550160"/>
            <a:ext cx="6350" cy="57150"/>
          </a:xfrm>
          <a:custGeom>
            <a:avLst/>
            <a:gdLst/>
            <a:ahLst/>
            <a:cxnLst/>
            <a:rect l="l" t="t" r="r" b="b"/>
            <a:pathLst>
              <a:path w="6350" h="57150">
                <a:moveTo>
                  <a:pt x="0" y="57150"/>
                </a:moveTo>
                <a:lnTo>
                  <a:pt x="6350" y="57150"/>
                </a:lnTo>
                <a:lnTo>
                  <a:pt x="635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008E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448560" y="2604135"/>
            <a:ext cx="407670" cy="0"/>
          </a:xfrm>
          <a:custGeom>
            <a:avLst/>
            <a:gdLst/>
            <a:ahLst/>
            <a:cxnLst/>
            <a:rect l="l" t="t" r="r" b="b"/>
            <a:pathLst>
              <a:path w="407669">
                <a:moveTo>
                  <a:pt x="0" y="0"/>
                </a:moveTo>
                <a:lnTo>
                  <a:pt x="407669" y="0"/>
                </a:lnTo>
              </a:path>
            </a:pathLst>
          </a:custGeom>
          <a:ln w="6350">
            <a:solidFill>
              <a:srgbClr val="00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448560" y="2550160"/>
            <a:ext cx="6350" cy="50800"/>
          </a:xfrm>
          <a:custGeom>
            <a:avLst/>
            <a:gdLst/>
            <a:ahLst/>
            <a:cxnLst/>
            <a:rect l="l" t="t" r="r" b="b"/>
            <a:pathLst>
              <a:path w="6350" h="50800">
                <a:moveTo>
                  <a:pt x="0" y="50800"/>
                </a:moveTo>
                <a:lnTo>
                  <a:pt x="6350" y="50800"/>
                </a:lnTo>
                <a:lnTo>
                  <a:pt x="635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454910" y="2597785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1319" y="0"/>
                </a:lnTo>
              </a:path>
            </a:pathLst>
          </a:custGeom>
          <a:ln w="6350">
            <a:solidFill>
              <a:srgbClr val="00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454910" y="2550160"/>
            <a:ext cx="6350" cy="44450"/>
          </a:xfrm>
          <a:custGeom>
            <a:avLst/>
            <a:gdLst/>
            <a:ahLst/>
            <a:cxnLst/>
            <a:rect l="l" t="t" r="r" b="b"/>
            <a:pathLst>
              <a:path w="6350" h="44450">
                <a:moveTo>
                  <a:pt x="0" y="44450"/>
                </a:moveTo>
                <a:lnTo>
                  <a:pt x="6350" y="44450"/>
                </a:lnTo>
                <a:lnTo>
                  <a:pt x="6350" y="0"/>
                </a:lnTo>
                <a:lnTo>
                  <a:pt x="0" y="0"/>
                </a:lnTo>
                <a:lnTo>
                  <a:pt x="0" y="44450"/>
                </a:lnTo>
                <a:close/>
              </a:path>
            </a:pathLst>
          </a:custGeom>
          <a:solidFill>
            <a:srgbClr val="0090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461260" y="2591435"/>
            <a:ext cx="394970" cy="0"/>
          </a:xfrm>
          <a:custGeom>
            <a:avLst/>
            <a:gdLst/>
            <a:ahLst/>
            <a:cxnLst/>
            <a:rect l="l" t="t" r="r" b="b"/>
            <a:pathLst>
              <a:path w="394969">
                <a:moveTo>
                  <a:pt x="0" y="0"/>
                </a:moveTo>
                <a:lnTo>
                  <a:pt x="394969" y="0"/>
                </a:lnTo>
              </a:path>
            </a:pathLst>
          </a:custGeom>
          <a:ln w="6350">
            <a:solidFill>
              <a:srgbClr val="00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461260" y="2550160"/>
            <a:ext cx="6350" cy="38100"/>
          </a:xfrm>
          <a:custGeom>
            <a:avLst/>
            <a:gdLst/>
            <a:ahLst/>
            <a:cxnLst/>
            <a:rect l="l" t="t" r="r" b="b"/>
            <a:pathLst>
              <a:path w="6350" h="38100">
                <a:moveTo>
                  <a:pt x="0" y="38100"/>
                </a:moveTo>
                <a:lnTo>
                  <a:pt x="6350" y="38100"/>
                </a:lnTo>
                <a:lnTo>
                  <a:pt x="635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0091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467610" y="2585085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6350">
            <a:solidFill>
              <a:srgbClr val="00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467610" y="2550160"/>
            <a:ext cx="6350" cy="31750"/>
          </a:xfrm>
          <a:custGeom>
            <a:avLst/>
            <a:gdLst/>
            <a:ahLst/>
            <a:cxnLst/>
            <a:rect l="l" t="t" r="r" b="b"/>
            <a:pathLst>
              <a:path w="6350" h="31750">
                <a:moveTo>
                  <a:pt x="0" y="31750"/>
                </a:moveTo>
                <a:lnTo>
                  <a:pt x="6350" y="31750"/>
                </a:lnTo>
                <a:lnTo>
                  <a:pt x="635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009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473960" y="2578735"/>
            <a:ext cx="382270" cy="0"/>
          </a:xfrm>
          <a:custGeom>
            <a:avLst/>
            <a:gdLst/>
            <a:ahLst/>
            <a:cxnLst/>
            <a:rect l="l" t="t" r="r" b="b"/>
            <a:pathLst>
              <a:path w="382269">
                <a:moveTo>
                  <a:pt x="0" y="0"/>
                </a:moveTo>
                <a:lnTo>
                  <a:pt x="382269" y="0"/>
                </a:lnTo>
              </a:path>
            </a:pathLst>
          </a:custGeom>
          <a:ln w="6350">
            <a:solidFill>
              <a:srgbClr val="00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473960" y="2550160"/>
            <a:ext cx="6350" cy="25400"/>
          </a:xfrm>
          <a:custGeom>
            <a:avLst/>
            <a:gdLst/>
            <a:ahLst/>
            <a:cxnLst/>
            <a:rect l="l" t="t" r="r" b="b"/>
            <a:pathLst>
              <a:path w="6350" h="25400">
                <a:moveTo>
                  <a:pt x="0" y="25400"/>
                </a:moveTo>
                <a:lnTo>
                  <a:pt x="6350" y="25400"/>
                </a:lnTo>
                <a:lnTo>
                  <a:pt x="635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93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480310" y="2572385"/>
            <a:ext cx="375920" cy="0"/>
          </a:xfrm>
          <a:custGeom>
            <a:avLst/>
            <a:gdLst/>
            <a:ahLst/>
            <a:cxnLst/>
            <a:rect l="l" t="t" r="r" b="b"/>
            <a:pathLst>
              <a:path w="375919">
                <a:moveTo>
                  <a:pt x="0" y="0"/>
                </a:moveTo>
                <a:lnTo>
                  <a:pt x="375919" y="0"/>
                </a:lnTo>
              </a:path>
            </a:pathLst>
          </a:custGeom>
          <a:ln w="6350">
            <a:solidFill>
              <a:srgbClr val="00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480310" y="2550160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0" y="19050"/>
                </a:moveTo>
                <a:lnTo>
                  <a:pt x="6350" y="19050"/>
                </a:lnTo>
                <a:lnTo>
                  <a:pt x="63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94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486660" y="2565400"/>
            <a:ext cx="369570" cy="0"/>
          </a:xfrm>
          <a:custGeom>
            <a:avLst/>
            <a:gdLst/>
            <a:ahLst/>
            <a:cxnLst/>
            <a:rect l="l" t="t" r="r" b="b"/>
            <a:pathLst>
              <a:path w="369569">
                <a:moveTo>
                  <a:pt x="0" y="0"/>
                </a:moveTo>
                <a:lnTo>
                  <a:pt x="369569" y="0"/>
                </a:lnTo>
              </a:path>
            </a:pathLst>
          </a:custGeom>
          <a:ln w="7619">
            <a:solidFill>
              <a:srgbClr val="0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486660" y="2550160"/>
            <a:ext cx="7620" cy="11430"/>
          </a:xfrm>
          <a:custGeom>
            <a:avLst/>
            <a:gdLst/>
            <a:ahLst/>
            <a:cxnLst/>
            <a:rect l="l" t="t" r="r" b="b"/>
            <a:pathLst>
              <a:path w="7619" h="11430">
                <a:moveTo>
                  <a:pt x="0" y="11430"/>
                </a:moveTo>
                <a:lnTo>
                  <a:pt x="7619" y="11430"/>
                </a:lnTo>
                <a:lnTo>
                  <a:pt x="761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0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494279" y="2558414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ln w="6350">
            <a:solidFill>
              <a:srgbClr val="00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494279" y="2550160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5080"/>
                </a:moveTo>
                <a:lnTo>
                  <a:pt x="6350" y="5080"/>
                </a:lnTo>
                <a:lnTo>
                  <a:pt x="635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0096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500629" y="2552700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600" y="0"/>
                </a:lnTo>
              </a:path>
            </a:pathLst>
          </a:custGeom>
          <a:ln w="5079">
            <a:solidFill>
              <a:srgbClr val="0098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839469" y="2550160"/>
            <a:ext cx="2015489" cy="1316990"/>
          </a:xfrm>
          <a:custGeom>
            <a:avLst/>
            <a:gdLst/>
            <a:ahLst/>
            <a:cxnLst/>
            <a:rect l="l" t="t" r="r" b="b"/>
            <a:pathLst>
              <a:path w="2015489" h="1316989">
                <a:moveTo>
                  <a:pt x="1007110" y="1316989"/>
                </a:moveTo>
                <a:lnTo>
                  <a:pt x="0" y="1316989"/>
                </a:lnTo>
                <a:lnTo>
                  <a:pt x="0" y="0"/>
                </a:lnTo>
                <a:lnTo>
                  <a:pt x="2015490" y="0"/>
                </a:lnTo>
                <a:lnTo>
                  <a:pt x="2015490" y="1316989"/>
                </a:lnTo>
                <a:lnTo>
                  <a:pt x="1007110" y="1316989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 txBox="1"/>
          <p:nvPr/>
        </p:nvSpPr>
        <p:spPr>
          <a:xfrm>
            <a:off x="1437639" y="3028950"/>
            <a:ext cx="8216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FFFF"/>
                </a:solidFill>
                <a:latin typeface="Tahoma"/>
                <a:cs typeface="Tahoma"/>
              </a:rPr>
              <a:t>Bl</a:t>
            </a:r>
            <a:r>
              <a:rPr sz="2200" b="1" spc="-1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b="1" dirty="0">
                <a:solidFill>
                  <a:srgbClr val="FFFFFF"/>
                </a:solidFill>
                <a:latin typeface="Tahoma"/>
                <a:cs typeface="Tahoma"/>
              </a:rPr>
              <a:t>od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48" name="object 1048"/>
          <p:cNvSpPr/>
          <p:nvPr/>
        </p:nvSpPr>
        <p:spPr>
          <a:xfrm>
            <a:off x="3843020" y="3225800"/>
            <a:ext cx="2015489" cy="1316990"/>
          </a:xfrm>
          <a:custGeom>
            <a:avLst/>
            <a:gdLst/>
            <a:ahLst/>
            <a:cxnLst/>
            <a:rect l="l" t="t" r="r" b="b"/>
            <a:pathLst>
              <a:path w="2015489" h="1316989">
                <a:moveTo>
                  <a:pt x="2015489" y="0"/>
                </a:moveTo>
                <a:lnTo>
                  <a:pt x="0" y="0"/>
                </a:lnTo>
                <a:lnTo>
                  <a:pt x="0" y="1316989"/>
                </a:lnTo>
                <a:lnTo>
                  <a:pt x="2015489" y="1316989"/>
                </a:lnTo>
                <a:lnTo>
                  <a:pt x="201548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843020" y="3225800"/>
            <a:ext cx="2015489" cy="1316990"/>
          </a:xfrm>
          <a:custGeom>
            <a:avLst/>
            <a:gdLst/>
            <a:ahLst/>
            <a:cxnLst/>
            <a:rect l="l" t="t" r="r" b="b"/>
            <a:pathLst>
              <a:path w="2015489" h="1316989">
                <a:moveTo>
                  <a:pt x="1008379" y="1316989"/>
                </a:moveTo>
                <a:lnTo>
                  <a:pt x="0" y="1316989"/>
                </a:lnTo>
                <a:lnTo>
                  <a:pt x="0" y="0"/>
                </a:lnTo>
                <a:lnTo>
                  <a:pt x="2015489" y="0"/>
                </a:lnTo>
                <a:lnTo>
                  <a:pt x="2015489" y="1316989"/>
                </a:lnTo>
                <a:lnTo>
                  <a:pt x="1008379" y="1316989"/>
                </a:lnTo>
                <a:close/>
              </a:path>
            </a:pathLst>
          </a:custGeom>
          <a:ln w="9344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5493427" y="3162300"/>
            <a:ext cx="239352" cy="239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5472429" y="3162300"/>
            <a:ext cx="260350" cy="260350"/>
          </a:xfrm>
          <a:custGeom>
            <a:avLst/>
            <a:gdLst/>
            <a:ahLst/>
            <a:cxnLst/>
            <a:rect l="l" t="t" r="r" b="b"/>
            <a:pathLst>
              <a:path w="260350" h="260350">
                <a:moveTo>
                  <a:pt x="20997" y="0"/>
                </a:moveTo>
                <a:lnTo>
                  <a:pt x="0" y="0"/>
                </a:lnTo>
                <a:lnTo>
                  <a:pt x="260350" y="260350"/>
                </a:lnTo>
                <a:lnTo>
                  <a:pt x="260350" y="239170"/>
                </a:lnTo>
                <a:lnTo>
                  <a:pt x="20997" y="0"/>
                </a:lnTo>
                <a:close/>
              </a:path>
            </a:pathLst>
          </a:custGeom>
          <a:solidFill>
            <a:srgbClr val="F79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5450230" y="3162300"/>
            <a:ext cx="282575" cy="282575"/>
          </a:xfrm>
          <a:custGeom>
            <a:avLst/>
            <a:gdLst/>
            <a:ahLst/>
            <a:cxnLst/>
            <a:rect l="l" t="t" r="r" b="b"/>
            <a:pathLst>
              <a:path w="282575" h="282575">
                <a:moveTo>
                  <a:pt x="22199" y="0"/>
                </a:moveTo>
                <a:lnTo>
                  <a:pt x="0" y="0"/>
                </a:lnTo>
                <a:lnTo>
                  <a:pt x="282549" y="282334"/>
                </a:lnTo>
                <a:lnTo>
                  <a:pt x="282549" y="260350"/>
                </a:lnTo>
                <a:lnTo>
                  <a:pt x="22199" y="0"/>
                </a:lnTo>
                <a:close/>
              </a:path>
            </a:pathLst>
          </a:custGeom>
          <a:solidFill>
            <a:srgbClr val="F79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5427979" y="31623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2250" y="0"/>
                </a:moveTo>
                <a:lnTo>
                  <a:pt x="0" y="0"/>
                </a:lnTo>
                <a:lnTo>
                  <a:pt x="304800" y="304800"/>
                </a:lnTo>
                <a:lnTo>
                  <a:pt x="304800" y="282334"/>
                </a:lnTo>
                <a:lnTo>
                  <a:pt x="22250" y="0"/>
                </a:lnTo>
                <a:close/>
              </a:path>
            </a:pathLst>
          </a:custGeom>
          <a:solidFill>
            <a:srgbClr val="F69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5406390" y="3162300"/>
            <a:ext cx="326390" cy="326390"/>
          </a:xfrm>
          <a:custGeom>
            <a:avLst/>
            <a:gdLst/>
            <a:ahLst/>
            <a:cxnLst/>
            <a:rect l="l" t="t" r="r" b="b"/>
            <a:pathLst>
              <a:path w="326389" h="326389">
                <a:moveTo>
                  <a:pt x="21589" y="0"/>
                </a:moveTo>
                <a:lnTo>
                  <a:pt x="0" y="0"/>
                </a:lnTo>
                <a:lnTo>
                  <a:pt x="326389" y="326390"/>
                </a:lnTo>
                <a:lnTo>
                  <a:pt x="326389" y="304800"/>
                </a:lnTo>
                <a:lnTo>
                  <a:pt x="21589" y="0"/>
                </a:lnTo>
                <a:close/>
              </a:path>
            </a:pathLst>
          </a:custGeom>
          <a:solidFill>
            <a:srgbClr val="F58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5384800" y="3162300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79" h="347979">
                <a:moveTo>
                  <a:pt x="21590" y="0"/>
                </a:moveTo>
                <a:lnTo>
                  <a:pt x="0" y="0"/>
                </a:lnTo>
                <a:lnTo>
                  <a:pt x="347980" y="347980"/>
                </a:lnTo>
                <a:lnTo>
                  <a:pt x="347980" y="326390"/>
                </a:lnTo>
                <a:lnTo>
                  <a:pt x="21590" y="0"/>
                </a:lnTo>
                <a:close/>
              </a:path>
            </a:pathLst>
          </a:custGeom>
          <a:solidFill>
            <a:srgbClr val="F58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5363209" y="3162300"/>
            <a:ext cx="369570" cy="369570"/>
          </a:xfrm>
          <a:custGeom>
            <a:avLst/>
            <a:gdLst/>
            <a:ahLst/>
            <a:cxnLst/>
            <a:rect l="l" t="t" r="r" b="b"/>
            <a:pathLst>
              <a:path w="369570" h="369570">
                <a:moveTo>
                  <a:pt x="21590" y="0"/>
                </a:moveTo>
                <a:lnTo>
                  <a:pt x="0" y="0"/>
                </a:lnTo>
                <a:lnTo>
                  <a:pt x="369570" y="369570"/>
                </a:lnTo>
                <a:lnTo>
                  <a:pt x="369570" y="347979"/>
                </a:lnTo>
                <a:lnTo>
                  <a:pt x="21590" y="0"/>
                </a:lnTo>
                <a:close/>
              </a:path>
            </a:pathLst>
          </a:custGeom>
          <a:solidFill>
            <a:srgbClr val="F48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5340350" y="31623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22859" y="0"/>
                </a:moveTo>
                <a:lnTo>
                  <a:pt x="0" y="0"/>
                </a:lnTo>
                <a:lnTo>
                  <a:pt x="392430" y="392430"/>
                </a:lnTo>
                <a:lnTo>
                  <a:pt x="392430" y="369570"/>
                </a:lnTo>
                <a:lnTo>
                  <a:pt x="22859" y="0"/>
                </a:lnTo>
                <a:close/>
              </a:path>
            </a:pathLst>
          </a:custGeom>
          <a:solidFill>
            <a:srgbClr val="F38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320029" y="316230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320" y="0"/>
                </a:moveTo>
                <a:lnTo>
                  <a:pt x="0" y="0"/>
                </a:lnTo>
                <a:lnTo>
                  <a:pt x="412750" y="412750"/>
                </a:lnTo>
                <a:lnTo>
                  <a:pt x="412750" y="392430"/>
                </a:lnTo>
                <a:lnTo>
                  <a:pt x="20320" y="0"/>
                </a:lnTo>
                <a:close/>
              </a:path>
            </a:pathLst>
          </a:custGeom>
          <a:solidFill>
            <a:srgbClr val="F38D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297170" y="3162300"/>
            <a:ext cx="435609" cy="435609"/>
          </a:xfrm>
          <a:custGeom>
            <a:avLst/>
            <a:gdLst/>
            <a:ahLst/>
            <a:cxnLst/>
            <a:rect l="l" t="t" r="r" b="b"/>
            <a:pathLst>
              <a:path w="435610" h="435610">
                <a:moveTo>
                  <a:pt x="22859" y="0"/>
                </a:moveTo>
                <a:lnTo>
                  <a:pt x="0" y="0"/>
                </a:lnTo>
                <a:lnTo>
                  <a:pt x="435610" y="435610"/>
                </a:lnTo>
                <a:lnTo>
                  <a:pt x="435610" y="412750"/>
                </a:lnTo>
                <a:lnTo>
                  <a:pt x="22859" y="0"/>
                </a:lnTo>
                <a:close/>
              </a:path>
            </a:pathLst>
          </a:custGeom>
          <a:solidFill>
            <a:srgbClr val="F28C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5275579" y="31623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1590" y="0"/>
                </a:moveTo>
                <a:lnTo>
                  <a:pt x="0" y="0"/>
                </a:lnTo>
                <a:lnTo>
                  <a:pt x="457200" y="457200"/>
                </a:lnTo>
                <a:lnTo>
                  <a:pt x="457200" y="435610"/>
                </a:lnTo>
                <a:lnTo>
                  <a:pt x="21590" y="0"/>
                </a:lnTo>
                <a:close/>
              </a:path>
            </a:pathLst>
          </a:custGeom>
          <a:solidFill>
            <a:srgbClr val="F18B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5253990" y="3162300"/>
            <a:ext cx="478790" cy="478790"/>
          </a:xfrm>
          <a:custGeom>
            <a:avLst/>
            <a:gdLst/>
            <a:ahLst/>
            <a:cxnLst/>
            <a:rect l="l" t="t" r="r" b="b"/>
            <a:pathLst>
              <a:path w="478789" h="478789">
                <a:moveTo>
                  <a:pt x="21589" y="0"/>
                </a:moveTo>
                <a:lnTo>
                  <a:pt x="0" y="0"/>
                </a:lnTo>
                <a:lnTo>
                  <a:pt x="478790" y="478790"/>
                </a:lnTo>
                <a:lnTo>
                  <a:pt x="478790" y="457200"/>
                </a:lnTo>
                <a:lnTo>
                  <a:pt x="21589" y="0"/>
                </a:lnTo>
                <a:close/>
              </a:path>
            </a:pathLst>
          </a:custGeom>
          <a:solidFill>
            <a:srgbClr val="F18B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5231129" y="3162300"/>
            <a:ext cx="501650" cy="501650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22860" y="0"/>
                </a:moveTo>
                <a:lnTo>
                  <a:pt x="0" y="0"/>
                </a:lnTo>
                <a:lnTo>
                  <a:pt x="501650" y="501650"/>
                </a:lnTo>
                <a:lnTo>
                  <a:pt x="501650" y="478790"/>
                </a:lnTo>
                <a:lnTo>
                  <a:pt x="22860" y="0"/>
                </a:lnTo>
                <a:close/>
              </a:path>
            </a:pathLst>
          </a:custGeom>
          <a:solidFill>
            <a:srgbClr val="F08A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5210809" y="3162300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20320" y="0"/>
                </a:moveTo>
                <a:lnTo>
                  <a:pt x="0" y="0"/>
                </a:lnTo>
                <a:lnTo>
                  <a:pt x="521970" y="521970"/>
                </a:lnTo>
                <a:lnTo>
                  <a:pt x="521970" y="501650"/>
                </a:lnTo>
                <a:lnTo>
                  <a:pt x="20320" y="0"/>
                </a:lnTo>
                <a:close/>
              </a:path>
            </a:pathLst>
          </a:custGeom>
          <a:solidFill>
            <a:srgbClr val="EF89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5187950" y="3162300"/>
            <a:ext cx="544830" cy="544830"/>
          </a:xfrm>
          <a:custGeom>
            <a:avLst/>
            <a:gdLst/>
            <a:ahLst/>
            <a:cxnLst/>
            <a:rect l="l" t="t" r="r" b="b"/>
            <a:pathLst>
              <a:path w="544829" h="544829">
                <a:moveTo>
                  <a:pt x="22859" y="0"/>
                </a:moveTo>
                <a:lnTo>
                  <a:pt x="0" y="0"/>
                </a:lnTo>
                <a:lnTo>
                  <a:pt x="544830" y="544830"/>
                </a:lnTo>
                <a:lnTo>
                  <a:pt x="544830" y="521970"/>
                </a:lnTo>
                <a:lnTo>
                  <a:pt x="22859" y="0"/>
                </a:lnTo>
                <a:close/>
              </a:path>
            </a:pathLst>
          </a:custGeom>
          <a:solidFill>
            <a:srgbClr val="EF8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5167629" y="3162300"/>
            <a:ext cx="565150" cy="565150"/>
          </a:xfrm>
          <a:custGeom>
            <a:avLst/>
            <a:gdLst/>
            <a:ahLst/>
            <a:cxnLst/>
            <a:rect l="l" t="t" r="r" b="b"/>
            <a:pathLst>
              <a:path w="565150" h="565150">
                <a:moveTo>
                  <a:pt x="20320" y="0"/>
                </a:moveTo>
                <a:lnTo>
                  <a:pt x="0" y="0"/>
                </a:lnTo>
                <a:lnTo>
                  <a:pt x="565150" y="565150"/>
                </a:lnTo>
                <a:lnTo>
                  <a:pt x="565150" y="544830"/>
                </a:lnTo>
                <a:lnTo>
                  <a:pt x="20320" y="0"/>
                </a:lnTo>
                <a:close/>
              </a:path>
            </a:pathLst>
          </a:custGeom>
          <a:solidFill>
            <a:srgbClr val="EE8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5144770" y="3162300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10" h="588010">
                <a:moveTo>
                  <a:pt x="22859" y="0"/>
                </a:moveTo>
                <a:lnTo>
                  <a:pt x="0" y="0"/>
                </a:lnTo>
                <a:lnTo>
                  <a:pt x="588010" y="588010"/>
                </a:lnTo>
                <a:lnTo>
                  <a:pt x="588010" y="565150"/>
                </a:lnTo>
                <a:lnTo>
                  <a:pt x="22859" y="0"/>
                </a:lnTo>
                <a:close/>
              </a:path>
            </a:pathLst>
          </a:custGeom>
          <a:solidFill>
            <a:srgbClr val="ED87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5123179" y="31623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1590" y="0"/>
                </a:moveTo>
                <a:lnTo>
                  <a:pt x="0" y="0"/>
                </a:lnTo>
                <a:lnTo>
                  <a:pt x="609600" y="609600"/>
                </a:lnTo>
                <a:lnTo>
                  <a:pt x="609600" y="588010"/>
                </a:lnTo>
                <a:lnTo>
                  <a:pt x="21590" y="0"/>
                </a:lnTo>
                <a:close/>
              </a:path>
            </a:pathLst>
          </a:custGeom>
          <a:solidFill>
            <a:srgbClr val="ED8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5101590" y="3162300"/>
            <a:ext cx="631190" cy="631190"/>
          </a:xfrm>
          <a:custGeom>
            <a:avLst/>
            <a:gdLst/>
            <a:ahLst/>
            <a:cxnLst/>
            <a:rect l="l" t="t" r="r" b="b"/>
            <a:pathLst>
              <a:path w="631189" h="631189">
                <a:moveTo>
                  <a:pt x="21589" y="0"/>
                </a:moveTo>
                <a:lnTo>
                  <a:pt x="0" y="0"/>
                </a:lnTo>
                <a:lnTo>
                  <a:pt x="631189" y="631190"/>
                </a:lnTo>
                <a:lnTo>
                  <a:pt x="631189" y="609600"/>
                </a:lnTo>
                <a:lnTo>
                  <a:pt x="21589" y="0"/>
                </a:lnTo>
                <a:close/>
              </a:path>
            </a:pathLst>
          </a:custGeom>
          <a:solidFill>
            <a:srgbClr val="EC86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5079249" y="3162300"/>
            <a:ext cx="654050" cy="653415"/>
          </a:xfrm>
          <a:custGeom>
            <a:avLst/>
            <a:gdLst/>
            <a:ahLst/>
            <a:cxnLst/>
            <a:rect l="l" t="t" r="r" b="b"/>
            <a:pathLst>
              <a:path w="654050" h="653414">
                <a:moveTo>
                  <a:pt x="22340" y="0"/>
                </a:moveTo>
                <a:lnTo>
                  <a:pt x="0" y="0"/>
                </a:lnTo>
                <a:lnTo>
                  <a:pt x="653530" y="653033"/>
                </a:lnTo>
                <a:lnTo>
                  <a:pt x="653530" y="631190"/>
                </a:lnTo>
                <a:lnTo>
                  <a:pt x="22340" y="0"/>
                </a:lnTo>
                <a:close/>
              </a:path>
            </a:pathLst>
          </a:custGeom>
          <a:solidFill>
            <a:srgbClr val="EB8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5058409" y="3162300"/>
            <a:ext cx="674370" cy="674370"/>
          </a:xfrm>
          <a:custGeom>
            <a:avLst/>
            <a:gdLst/>
            <a:ahLst/>
            <a:cxnLst/>
            <a:rect l="l" t="t" r="r" b="b"/>
            <a:pathLst>
              <a:path w="674370" h="674370">
                <a:moveTo>
                  <a:pt x="20839" y="0"/>
                </a:moveTo>
                <a:lnTo>
                  <a:pt x="0" y="0"/>
                </a:lnTo>
                <a:lnTo>
                  <a:pt x="674370" y="674370"/>
                </a:lnTo>
                <a:lnTo>
                  <a:pt x="674370" y="653033"/>
                </a:lnTo>
                <a:lnTo>
                  <a:pt x="20839" y="0"/>
                </a:lnTo>
                <a:close/>
              </a:path>
            </a:pathLst>
          </a:custGeom>
          <a:solidFill>
            <a:srgbClr val="EB85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5035550" y="3162300"/>
            <a:ext cx="697230" cy="697230"/>
          </a:xfrm>
          <a:custGeom>
            <a:avLst/>
            <a:gdLst/>
            <a:ahLst/>
            <a:cxnLst/>
            <a:rect l="l" t="t" r="r" b="b"/>
            <a:pathLst>
              <a:path w="697229" h="697229">
                <a:moveTo>
                  <a:pt x="22859" y="0"/>
                </a:moveTo>
                <a:lnTo>
                  <a:pt x="0" y="0"/>
                </a:lnTo>
                <a:lnTo>
                  <a:pt x="697230" y="697230"/>
                </a:lnTo>
                <a:lnTo>
                  <a:pt x="697230" y="674370"/>
                </a:lnTo>
                <a:lnTo>
                  <a:pt x="22859" y="0"/>
                </a:lnTo>
                <a:close/>
              </a:path>
            </a:pathLst>
          </a:custGeom>
          <a:solidFill>
            <a:srgbClr val="EA84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5013959" y="3162300"/>
            <a:ext cx="718820" cy="718820"/>
          </a:xfrm>
          <a:custGeom>
            <a:avLst/>
            <a:gdLst/>
            <a:ahLst/>
            <a:cxnLst/>
            <a:rect l="l" t="t" r="r" b="b"/>
            <a:pathLst>
              <a:path w="718820" h="718820">
                <a:moveTo>
                  <a:pt x="21589" y="0"/>
                </a:moveTo>
                <a:lnTo>
                  <a:pt x="0" y="0"/>
                </a:lnTo>
                <a:lnTo>
                  <a:pt x="718820" y="718820"/>
                </a:lnTo>
                <a:lnTo>
                  <a:pt x="718820" y="697230"/>
                </a:lnTo>
                <a:lnTo>
                  <a:pt x="21589" y="0"/>
                </a:lnTo>
                <a:close/>
              </a:path>
            </a:pathLst>
          </a:custGeom>
          <a:solidFill>
            <a:srgbClr val="E98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4992370" y="3162300"/>
            <a:ext cx="740410" cy="740410"/>
          </a:xfrm>
          <a:custGeom>
            <a:avLst/>
            <a:gdLst/>
            <a:ahLst/>
            <a:cxnLst/>
            <a:rect l="l" t="t" r="r" b="b"/>
            <a:pathLst>
              <a:path w="740410" h="740410">
                <a:moveTo>
                  <a:pt x="21589" y="0"/>
                </a:moveTo>
                <a:lnTo>
                  <a:pt x="0" y="0"/>
                </a:lnTo>
                <a:lnTo>
                  <a:pt x="740410" y="740410"/>
                </a:lnTo>
                <a:lnTo>
                  <a:pt x="740410" y="718820"/>
                </a:lnTo>
                <a:lnTo>
                  <a:pt x="21589" y="0"/>
                </a:lnTo>
                <a:close/>
              </a:path>
            </a:pathLst>
          </a:custGeom>
          <a:solidFill>
            <a:srgbClr val="E98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4969509" y="3162300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22860" y="0"/>
                </a:moveTo>
                <a:lnTo>
                  <a:pt x="0" y="0"/>
                </a:lnTo>
                <a:lnTo>
                  <a:pt x="763270" y="763270"/>
                </a:lnTo>
                <a:lnTo>
                  <a:pt x="763270" y="740410"/>
                </a:lnTo>
                <a:lnTo>
                  <a:pt x="22860" y="0"/>
                </a:lnTo>
                <a:close/>
              </a:path>
            </a:pathLst>
          </a:custGeom>
          <a:solidFill>
            <a:srgbClr val="E882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4949190" y="3162300"/>
            <a:ext cx="783590" cy="783590"/>
          </a:xfrm>
          <a:custGeom>
            <a:avLst/>
            <a:gdLst/>
            <a:ahLst/>
            <a:cxnLst/>
            <a:rect l="l" t="t" r="r" b="b"/>
            <a:pathLst>
              <a:path w="783589" h="783589">
                <a:moveTo>
                  <a:pt x="20319" y="0"/>
                </a:moveTo>
                <a:lnTo>
                  <a:pt x="0" y="0"/>
                </a:lnTo>
                <a:lnTo>
                  <a:pt x="783589" y="783590"/>
                </a:lnTo>
                <a:lnTo>
                  <a:pt x="783589" y="763270"/>
                </a:lnTo>
                <a:lnTo>
                  <a:pt x="20319" y="0"/>
                </a:lnTo>
                <a:close/>
              </a:path>
            </a:pathLst>
          </a:custGeom>
          <a:solidFill>
            <a:srgbClr val="E78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4926329" y="3162300"/>
            <a:ext cx="806450" cy="806450"/>
          </a:xfrm>
          <a:custGeom>
            <a:avLst/>
            <a:gdLst/>
            <a:ahLst/>
            <a:cxnLst/>
            <a:rect l="l" t="t" r="r" b="b"/>
            <a:pathLst>
              <a:path w="806450" h="806450">
                <a:moveTo>
                  <a:pt x="22860" y="0"/>
                </a:moveTo>
                <a:lnTo>
                  <a:pt x="0" y="0"/>
                </a:lnTo>
                <a:lnTo>
                  <a:pt x="806450" y="806450"/>
                </a:lnTo>
                <a:lnTo>
                  <a:pt x="806450" y="783590"/>
                </a:lnTo>
                <a:lnTo>
                  <a:pt x="22860" y="0"/>
                </a:lnTo>
                <a:close/>
              </a:path>
            </a:pathLst>
          </a:custGeom>
          <a:solidFill>
            <a:srgbClr val="E78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4906009" y="3162300"/>
            <a:ext cx="826769" cy="826769"/>
          </a:xfrm>
          <a:custGeom>
            <a:avLst/>
            <a:gdLst/>
            <a:ahLst/>
            <a:cxnLst/>
            <a:rect l="l" t="t" r="r" b="b"/>
            <a:pathLst>
              <a:path w="826770" h="826770">
                <a:moveTo>
                  <a:pt x="20320" y="0"/>
                </a:moveTo>
                <a:lnTo>
                  <a:pt x="0" y="0"/>
                </a:lnTo>
                <a:lnTo>
                  <a:pt x="826770" y="826770"/>
                </a:lnTo>
                <a:lnTo>
                  <a:pt x="826770" y="806450"/>
                </a:lnTo>
                <a:lnTo>
                  <a:pt x="20320" y="0"/>
                </a:lnTo>
                <a:close/>
              </a:path>
            </a:pathLst>
          </a:custGeom>
          <a:solidFill>
            <a:srgbClr val="E68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4883150" y="3162300"/>
            <a:ext cx="849630" cy="849630"/>
          </a:xfrm>
          <a:custGeom>
            <a:avLst/>
            <a:gdLst/>
            <a:ahLst/>
            <a:cxnLst/>
            <a:rect l="l" t="t" r="r" b="b"/>
            <a:pathLst>
              <a:path w="849629" h="849629">
                <a:moveTo>
                  <a:pt x="22859" y="0"/>
                </a:moveTo>
                <a:lnTo>
                  <a:pt x="0" y="0"/>
                </a:lnTo>
                <a:lnTo>
                  <a:pt x="849630" y="849630"/>
                </a:lnTo>
                <a:lnTo>
                  <a:pt x="849630" y="826770"/>
                </a:lnTo>
                <a:lnTo>
                  <a:pt x="22859" y="0"/>
                </a:lnTo>
                <a:close/>
              </a:path>
            </a:pathLst>
          </a:custGeom>
          <a:solidFill>
            <a:srgbClr val="E57F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4861559" y="3162300"/>
            <a:ext cx="871219" cy="871219"/>
          </a:xfrm>
          <a:custGeom>
            <a:avLst/>
            <a:gdLst/>
            <a:ahLst/>
            <a:cxnLst/>
            <a:rect l="l" t="t" r="r" b="b"/>
            <a:pathLst>
              <a:path w="871220" h="871220">
                <a:moveTo>
                  <a:pt x="21589" y="0"/>
                </a:moveTo>
                <a:lnTo>
                  <a:pt x="0" y="0"/>
                </a:lnTo>
                <a:lnTo>
                  <a:pt x="871220" y="871220"/>
                </a:lnTo>
                <a:lnTo>
                  <a:pt x="871220" y="849630"/>
                </a:lnTo>
                <a:lnTo>
                  <a:pt x="21589" y="0"/>
                </a:lnTo>
                <a:close/>
              </a:path>
            </a:pathLst>
          </a:custGeom>
          <a:solidFill>
            <a:srgbClr val="E57F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4839970" y="316230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21589" y="0"/>
                </a:moveTo>
                <a:lnTo>
                  <a:pt x="0" y="0"/>
                </a:lnTo>
                <a:lnTo>
                  <a:pt x="892810" y="892810"/>
                </a:lnTo>
                <a:lnTo>
                  <a:pt x="892810" y="871220"/>
                </a:lnTo>
                <a:lnTo>
                  <a:pt x="21589" y="0"/>
                </a:lnTo>
                <a:close/>
              </a:path>
            </a:pathLst>
          </a:custGeom>
          <a:solidFill>
            <a:srgbClr val="E47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4818379" y="316230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21590" y="0"/>
                </a:moveTo>
                <a:lnTo>
                  <a:pt x="0" y="0"/>
                </a:lnTo>
                <a:lnTo>
                  <a:pt x="914400" y="914400"/>
                </a:lnTo>
                <a:lnTo>
                  <a:pt x="914400" y="892810"/>
                </a:lnTo>
                <a:lnTo>
                  <a:pt x="21590" y="0"/>
                </a:lnTo>
                <a:close/>
              </a:path>
            </a:pathLst>
          </a:custGeom>
          <a:solidFill>
            <a:srgbClr val="E37D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4796790" y="3162300"/>
            <a:ext cx="935990" cy="935990"/>
          </a:xfrm>
          <a:custGeom>
            <a:avLst/>
            <a:gdLst/>
            <a:ahLst/>
            <a:cxnLst/>
            <a:rect l="l" t="t" r="r" b="b"/>
            <a:pathLst>
              <a:path w="935989" h="935989">
                <a:moveTo>
                  <a:pt x="21589" y="0"/>
                </a:moveTo>
                <a:lnTo>
                  <a:pt x="0" y="0"/>
                </a:lnTo>
                <a:lnTo>
                  <a:pt x="935989" y="935990"/>
                </a:lnTo>
                <a:lnTo>
                  <a:pt x="935989" y="914400"/>
                </a:lnTo>
                <a:lnTo>
                  <a:pt x="21589" y="0"/>
                </a:lnTo>
                <a:close/>
              </a:path>
            </a:pathLst>
          </a:custGeom>
          <a:solidFill>
            <a:srgbClr val="E37D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4773929" y="3162300"/>
            <a:ext cx="958850" cy="958850"/>
          </a:xfrm>
          <a:custGeom>
            <a:avLst/>
            <a:gdLst/>
            <a:ahLst/>
            <a:cxnLst/>
            <a:rect l="l" t="t" r="r" b="b"/>
            <a:pathLst>
              <a:path w="958850" h="958850">
                <a:moveTo>
                  <a:pt x="22860" y="0"/>
                </a:moveTo>
                <a:lnTo>
                  <a:pt x="0" y="0"/>
                </a:lnTo>
                <a:lnTo>
                  <a:pt x="958850" y="958850"/>
                </a:lnTo>
                <a:lnTo>
                  <a:pt x="958850" y="935990"/>
                </a:lnTo>
                <a:lnTo>
                  <a:pt x="22860" y="0"/>
                </a:lnTo>
                <a:close/>
              </a:path>
            </a:pathLst>
          </a:custGeom>
          <a:solidFill>
            <a:srgbClr val="E27C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4752340" y="3162300"/>
            <a:ext cx="980440" cy="980440"/>
          </a:xfrm>
          <a:custGeom>
            <a:avLst/>
            <a:gdLst/>
            <a:ahLst/>
            <a:cxnLst/>
            <a:rect l="l" t="t" r="r" b="b"/>
            <a:pathLst>
              <a:path w="980439" h="980439">
                <a:moveTo>
                  <a:pt x="21589" y="0"/>
                </a:moveTo>
                <a:lnTo>
                  <a:pt x="0" y="0"/>
                </a:lnTo>
                <a:lnTo>
                  <a:pt x="980440" y="980440"/>
                </a:lnTo>
                <a:lnTo>
                  <a:pt x="980440" y="958850"/>
                </a:lnTo>
                <a:lnTo>
                  <a:pt x="21589" y="0"/>
                </a:lnTo>
                <a:close/>
              </a:path>
            </a:pathLst>
          </a:custGeom>
          <a:solidFill>
            <a:srgbClr val="E17B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4730750" y="3162300"/>
            <a:ext cx="1002030" cy="1002030"/>
          </a:xfrm>
          <a:custGeom>
            <a:avLst/>
            <a:gdLst/>
            <a:ahLst/>
            <a:cxnLst/>
            <a:rect l="l" t="t" r="r" b="b"/>
            <a:pathLst>
              <a:path w="1002029" h="1002029">
                <a:moveTo>
                  <a:pt x="21589" y="0"/>
                </a:moveTo>
                <a:lnTo>
                  <a:pt x="0" y="0"/>
                </a:lnTo>
                <a:lnTo>
                  <a:pt x="1002030" y="1002030"/>
                </a:lnTo>
                <a:lnTo>
                  <a:pt x="1002030" y="980440"/>
                </a:lnTo>
                <a:lnTo>
                  <a:pt x="21589" y="0"/>
                </a:lnTo>
                <a:close/>
              </a:path>
            </a:pathLst>
          </a:custGeom>
          <a:solidFill>
            <a:srgbClr val="E17B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4709159" y="3162300"/>
            <a:ext cx="1023619" cy="1023619"/>
          </a:xfrm>
          <a:custGeom>
            <a:avLst/>
            <a:gdLst/>
            <a:ahLst/>
            <a:cxnLst/>
            <a:rect l="l" t="t" r="r" b="b"/>
            <a:pathLst>
              <a:path w="1023620" h="1023620">
                <a:moveTo>
                  <a:pt x="21589" y="0"/>
                </a:moveTo>
                <a:lnTo>
                  <a:pt x="0" y="0"/>
                </a:lnTo>
                <a:lnTo>
                  <a:pt x="1023620" y="1023620"/>
                </a:lnTo>
                <a:lnTo>
                  <a:pt x="1023620" y="1002030"/>
                </a:lnTo>
                <a:lnTo>
                  <a:pt x="21589" y="0"/>
                </a:lnTo>
                <a:close/>
              </a:path>
            </a:pathLst>
          </a:custGeom>
          <a:solidFill>
            <a:srgbClr val="E07A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4687570" y="3162300"/>
            <a:ext cx="1045210" cy="1045210"/>
          </a:xfrm>
          <a:custGeom>
            <a:avLst/>
            <a:gdLst/>
            <a:ahLst/>
            <a:cxnLst/>
            <a:rect l="l" t="t" r="r" b="b"/>
            <a:pathLst>
              <a:path w="1045210" h="1045210">
                <a:moveTo>
                  <a:pt x="21589" y="0"/>
                </a:moveTo>
                <a:lnTo>
                  <a:pt x="0" y="0"/>
                </a:lnTo>
                <a:lnTo>
                  <a:pt x="1045210" y="1045210"/>
                </a:lnTo>
                <a:lnTo>
                  <a:pt x="1045210" y="1023620"/>
                </a:lnTo>
                <a:lnTo>
                  <a:pt x="21589" y="0"/>
                </a:lnTo>
                <a:close/>
              </a:path>
            </a:pathLst>
          </a:custGeom>
          <a:solidFill>
            <a:srgbClr val="DF79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4664709" y="3162300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22860" y="0"/>
                </a:moveTo>
                <a:lnTo>
                  <a:pt x="0" y="0"/>
                </a:lnTo>
                <a:lnTo>
                  <a:pt x="1068070" y="1068070"/>
                </a:lnTo>
                <a:lnTo>
                  <a:pt x="1068070" y="1045210"/>
                </a:lnTo>
                <a:lnTo>
                  <a:pt x="22860" y="0"/>
                </a:lnTo>
                <a:close/>
              </a:path>
            </a:pathLst>
          </a:custGeom>
          <a:solidFill>
            <a:srgbClr val="DF79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4643120" y="3162300"/>
            <a:ext cx="1089660" cy="1089660"/>
          </a:xfrm>
          <a:custGeom>
            <a:avLst/>
            <a:gdLst/>
            <a:ahLst/>
            <a:cxnLst/>
            <a:rect l="l" t="t" r="r" b="b"/>
            <a:pathLst>
              <a:path w="1089660" h="1089660">
                <a:moveTo>
                  <a:pt x="21589" y="0"/>
                </a:moveTo>
                <a:lnTo>
                  <a:pt x="0" y="0"/>
                </a:lnTo>
                <a:lnTo>
                  <a:pt x="1089660" y="1089660"/>
                </a:lnTo>
                <a:lnTo>
                  <a:pt x="1089660" y="1068070"/>
                </a:lnTo>
                <a:lnTo>
                  <a:pt x="21589" y="0"/>
                </a:lnTo>
                <a:close/>
              </a:path>
            </a:pathLst>
          </a:custGeom>
          <a:solidFill>
            <a:srgbClr val="DE7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4621529" y="3162300"/>
            <a:ext cx="1111250" cy="1111250"/>
          </a:xfrm>
          <a:custGeom>
            <a:avLst/>
            <a:gdLst/>
            <a:ahLst/>
            <a:cxnLst/>
            <a:rect l="l" t="t" r="r" b="b"/>
            <a:pathLst>
              <a:path w="1111250" h="1111250">
                <a:moveTo>
                  <a:pt x="21590" y="0"/>
                </a:moveTo>
                <a:lnTo>
                  <a:pt x="0" y="0"/>
                </a:lnTo>
                <a:lnTo>
                  <a:pt x="1111250" y="1111250"/>
                </a:lnTo>
                <a:lnTo>
                  <a:pt x="1111250" y="1089660"/>
                </a:lnTo>
                <a:lnTo>
                  <a:pt x="21590" y="0"/>
                </a:lnTo>
                <a:close/>
              </a:path>
            </a:pathLst>
          </a:custGeom>
          <a:solidFill>
            <a:srgbClr val="DD77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4598670" y="3162300"/>
            <a:ext cx="1134110" cy="1134110"/>
          </a:xfrm>
          <a:custGeom>
            <a:avLst/>
            <a:gdLst/>
            <a:ahLst/>
            <a:cxnLst/>
            <a:rect l="l" t="t" r="r" b="b"/>
            <a:pathLst>
              <a:path w="1134110" h="1134110">
                <a:moveTo>
                  <a:pt x="22859" y="0"/>
                </a:moveTo>
                <a:lnTo>
                  <a:pt x="0" y="0"/>
                </a:lnTo>
                <a:lnTo>
                  <a:pt x="1134110" y="1134110"/>
                </a:lnTo>
                <a:lnTo>
                  <a:pt x="1134110" y="1111250"/>
                </a:lnTo>
                <a:lnTo>
                  <a:pt x="22859" y="0"/>
                </a:lnTo>
                <a:close/>
              </a:path>
            </a:pathLst>
          </a:custGeom>
          <a:solidFill>
            <a:srgbClr val="DD77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4578350" y="3162300"/>
            <a:ext cx="1154430" cy="1154430"/>
          </a:xfrm>
          <a:custGeom>
            <a:avLst/>
            <a:gdLst/>
            <a:ahLst/>
            <a:cxnLst/>
            <a:rect l="l" t="t" r="r" b="b"/>
            <a:pathLst>
              <a:path w="1154429" h="1154429">
                <a:moveTo>
                  <a:pt x="20320" y="0"/>
                </a:moveTo>
                <a:lnTo>
                  <a:pt x="0" y="0"/>
                </a:lnTo>
                <a:lnTo>
                  <a:pt x="1154430" y="1154430"/>
                </a:lnTo>
                <a:lnTo>
                  <a:pt x="1154430" y="1134110"/>
                </a:lnTo>
                <a:lnTo>
                  <a:pt x="20320" y="0"/>
                </a:lnTo>
                <a:close/>
              </a:path>
            </a:pathLst>
          </a:custGeom>
          <a:solidFill>
            <a:srgbClr val="DC7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4555490" y="3162300"/>
            <a:ext cx="1177290" cy="1177290"/>
          </a:xfrm>
          <a:custGeom>
            <a:avLst/>
            <a:gdLst/>
            <a:ahLst/>
            <a:cxnLst/>
            <a:rect l="l" t="t" r="r" b="b"/>
            <a:pathLst>
              <a:path w="1177289" h="1177289">
                <a:moveTo>
                  <a:pt x="22859" y="0"/>
                </a:moveTo>
                <a:lnTo>
                  <a:pt x="0" y="0"/>
                </a:lnTo>
                <a:lnTo>
                  <a:pt x="1177289" y="1177290"/>
                </a:lnTo>
                <a:lnTo>
                  <a:pt x="1177289" y="1154430"/>
                </a:lnTo>
                <a:lnTo>
                  <a:pt x="22859" y="0"/>
                </a:lnTo>
                <a:close/>
              </a:path>
            </a:pathLst>
          </a:custGeom>
          <a:solidFill>
            <a:srgbClr val="DB7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4535170" y="3162300"/>
            <a:ext cx="1197610" cy="1197610"/>
          </a:xfrm>
          <a:custGeom>
            <a:avLst/>
            <a:gdLst/>
            <a:ahLst/>
            <a:cxnLst/>
            <a:rect l="l" t="t" r="r" b="b"/>
            <a:pathLst>
              <a:path w="1197610" h="1197610">
                <a:moveTo>
                  <a:pt x="20320" y="0"/>
                </a:moveTo>
                <a:lnTo>
                  <a:pt x="0" y="0"/>
                </a:lnTo>
                <a:lnTo>
                  <a:pt x="1197610" y="1197610"/>
                </a:lnTo>
                <a:lnTo>
                  <a:pt x="1197610" y="1177290"/>
                </a:lnTo>
                <a:lnTo>
                  <a:pt x="20320" y="0"/>
                </a:lnTo>
                <a:close/>
              </a:path>
            </a:pathLst>
          </a:custGeom>
          <a:solidFill>
            <a:srgbClr val="DB7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4512309" y="3162300"/>
            <a:ext cx="1220470" cy="1220470"/>
          </a:xfrm>
          <a:custGeom>
            <a:avLst/>
            <a:gdLst/>
            <a:ahLst/>
            <a:cxnLst/>
            <a:rect l="l" t="t" r="r" b="b"/>
            <a:pathLst>
              <a:path w="1220470" h="1220470">
                <a:moveTo>
                  <a:pt x="22860" y="0"/>
                </a:moveTo>
                <a:lnTo>
                  <a:pt x="0" y="0"/>
                </a:lnTo>
                <a:lnTo>
                  <a:pt x="1220470" y="1220470"/>
                </a:lnTo>
                <a:lnTo>
                  <a:pt x="1220470" y="1197610"/>
                </a:lnTo>
                <a:lnTo>
                  <a:pt x="22860" y="0"/>
                </a:lnTo>
                <a:close/>
              </a:path>
            </a:pathLst>
          </a:custGeom>
          <a:solidFill>
            <a:srgbClr val="DA74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4490720" y="3162300"/>
            <a:ext cx="1242060" cy="1242060"/>
          </a:xfrm>
          <a:custGeom>
            <a:avLst/>
            <a:gdLst/>
            <a:ahLst/>
            <a:cxnLst/>
            <a:rect l="l" t="t" r="r" b="b"/>
            <a:pathLst>
              <a:path w="1242060" h="1242060">
                <a:moveTo>
                  <a:pt x="21589" y="0"/>
                </a:moveTo>
                <a:lnTo>
                  <a:pt x="0" y="0"/>
                </a:lnTo>
                <a:lnTo>
                  <a:pt x="1242060" y="1242060"/>
                </a:lnTo>
                <a:lnTo>
                  <a:pt x="1242060" y="1220470"/>
                </a:lnTo>
                <a:lnTo>
                  <a:pt x="21589" y="0"/>
                </a:lnTo>
                <a:close/>
              </a:path>
            </a:pathLst>
          </a:custGeom>
          <a:solidFill>
            <a:srgbClr val="D973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4469129" y="3162300"/>
            <a:ext cx="1263650" cy="1263650"/>
          </a:xfrm>
          <a:custGeom>
            <a:avLst/>
            <a:gdLst/>
            <a:ahLst/>
            <a:cxnLst/>
            <a:rect l="l" t="t" r="r" b="b"/>
            <a:pathLst>
              <a:path w="1263650" h="1263650">
                <a:moveTo>
                  <a:pt x="21590" y="0"/>
                </a:moveTo>
                <a:lnTo>
                  <a:pt x="0" y="0"/>
                </a:lnTo>
                <a:lnTo>
                  <a:pt x="1263650" y="1263650"/>
                </a:lnTo>
                <a:lnTo>
                  <a:pt x="1263650" y="1242060"/>
                </a:lnTo>
                <a:lnTo>
                  <a:pt x="21590" y="0"/>
                </a:lnTo>
                <a:close/>
              </a:path>
            </a:pathLst>
          </a:custGeom>
          <a:solidFill>
            <a:srgbClr val="D973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4447540" y="3162300"/>
            <a:ext cx="1285240" cy="1285240"/>
          </a:xfrm>
          <a:custGeom>
            <a:avLst/>
            <a:gdLst/>
            <a:ahLst/>
            <a:cxnLst/>
            <a:rect l="l" t="t" r="r" b="b"/>
            <a:pathLst>
              <a:path w="1285239" h="1285239">
                <a:moveTo>
                  <a:pt x="21589" y="0"/>
                </a:moveTo>
                <a:lnTo>
                  <a:pt x="0" y="0"/>
                </a:lnTo>
                <a:lnTo>
                  <a:pt x="1285240" y="1285240"/>
                </a:lnTo>
                <a:lnTo>
                  <a:pt x="1285240" y="1263650"/>
                </a:lnTo>
                <a:lnTo>
                  <a:pt x="21589" y="0"/>
                </a:lnTo>
                <a:close/>
              </a:path>
            </a:pathLst>
          </a:custGeom>
          <a:solidFill>
            <a:srgbClr val="D872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4425950" y="3162300"/>
            <a:ext cx="1306830" cy="1306830"/>
          </a:xfrm>
          <a:custGeom>
            <a:avLst/>
            <a:gdLst/>
            <a:ahLst/>
            <a:cxnLst/>
            <a:rect l="l" t="t" r="r" b="b"/>
            <a:pathLst>
              <a:path w="1306829" h="1306829">
                <a:moveTo>
                  <a:pt x="21589" y="0"/>
                </a:moveTo>
                <a:lnTo>
                  <a:pt x="0" y="0"/>
                </a:lnTo>
                <a:lnTo>
                  <a:pt x="1306830" y="1306830"/>
                </a:lnTo>
                <a:lnTo>
                  <a:pt x="1306830" y="1285240"/>
                </a:lnTo>
                <a:lnTo>
                  <a:pt x="21589" y="0"/>
                </a:lnTo>
                <a:close/>
              </a:path>
            </a:pathLst>
          </a:custGeom>
          <a:solidFill>
            <a:srgbClr val="D77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4403090" y="3162300"/>
            <a:ext cx="1329690" cy="1318260"/>
          </a:xfrm>
          <a:custGeom>
            <a:avLst/>
            <a:gdLst/>
            <a:ahLst/>
            <a:cxnLst/>
            <a:rect l="l" t="t" r="r" b="b"/>
            <a:pathLst>
              <a:path w="1329689" h="1318260">
                <a:moveTo>
                  <a:pt x="22859" y="0"/>
                </a:moveTo>
                <a:lnTo>
                  <a:pt x="0" y="0"/>
                </a:lnTo>
                <a:lnTo>
                  <a:pt x="1318259" y="1318260"/>
                </a:lnTo>
                <a:lnTo>
                  <a:pt x="1328419" y="1318260"/>
                </a:lnTo>
                <a:lnTo>
                  <a:pt x="1329689" y="1316989"/>
                </a:lnTo>
                <a:lnTo>
                  <a:pt x="1329689" y="1306830"/>
                </a:lnTo>
                <a:lnTo>
                  <a:pt x="22859" y="0"/>
                </a:lnTo>
                <a:close/>
              </a:path>
            </a:pathLst>
          </a:custGeom>
          <a:solidFill>
            <a:srgbClr val="D771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4382770" y="3162300"/>
            <a:ext cx="1338580" cy="1318260"/>
          </a:xfrm>
          <a:custGeom>
            <a:avLst/>
            <a:gdLst/>
            <a:ahLst/>
            <a:cxnLst/>
            <a:rect l="l" t="t" r="r" b="b"/>
            <a:pathLst>
              <a:path w="1338579" h="1318260">
                <a:moveTo>
                  <a:pt x="2032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8579" y="1318260"/>
                </a:lnTo>
                <a:lnTo>
                  <a:pt x="20320" y="0"/>
                </a:lnTo>
                <a:close/>
              </a:path>
            </a:pathLst>
          </a:custGeom>
          <a:solidFill>
            <a:srgbClr val="D670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4359909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6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20" y="1318260"/>
                </a:lnTo>
                <a:lnTo>
                  <a:pt x="22860" y="0"/>
                </a:lnTo>
                <a:close/>
              </a:path>
            </a:pathLst>
          </a:custGeom>
          <a:solidFill>
            <a:srgbClr val="D56F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4338320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89" y="0"/>
                </a:moveTo>
                <a:lnTo>
                  <a:pt x="0" y="0"/>
                </a:lnTo>
                <a:lnTo>
                  <a:pt x="1318259" y="1318260"/>
                </a:lnTo>
                <a:lnTo>
                  <a:pt x="1339850" y="1318260"/>
                </a:lnTo>
                <a:lnTo>
                  <a:pt x="21589" y="0"/>
                </a:lnTo>
                <a:close/>
              </a:path>
            </a:pathLst>
          </a:custGeom>
          <a:solidFill>
            <a:srgbClr val="D56F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4316729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9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90" y="0"/>
                </a:lnTo>
                <a:close/>
              </a:path>
            </a:pathLst>
          </a:custGeom>
          <a:solidFill>
            <a:srgbClr val="D46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4295140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9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90" y="0"/>
                </a:lnTo>
                <a:close/>
              </a:path>
            </a:pathLst>
          </a:custGeom>
          <a:solidFill>
            <a:srgbClr val="D36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4272279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6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20" y="1318260"/>
                </a:lnTo>
                <a:lnTo>
                  <a:pt x="22860" y="0"/>
                </a:lnTo>
                <a:close/>
              </a:path>
            </a:pathLst>
          </a:custGeom>
          <a:solidFill>
            <a:srgbClr val="D36D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4250690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89" y="0"/>
                </a:moveTo>
                <a:lnTo>
                  <a:pt x="0" y="0"/>
                </a:lnTo>
                <a:lnTo>
                  <a:pt x="1318259" y="1318260"/>
                </a:lnTo>
                <a:lnTo>
                  <a:pt x="1339850" y="1318260"/>
                </a:lnTo>
                <a:lnTo>
                  <a:pt x="21589" y="0"/>
                </a:lnTo>
                <a:close/>
              </a:path>
            </a:pathLst>
          </a:custGeom>
          <a:solidFill>
            <a:srgbClr val="D26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4227829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6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20" y="1318260"/>
                </a:lnTo>
                <a:lnTo>
                  <a:pt x="22860" y="0"/>
                </a:lnTo>
                <a:close/>
              </a:path>
            </a:pathLst>
          </a:custGeom>
          <a:solidFill>
            <a:srgbClr val="D16B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4207509" y="3162300"/>
            <a:ext cx="1338580" cy="1318260"/>
          </a:xfrm>
          <a:custGeom>
            <a:avLst/>
            <a:gdLst/>
            <a:ahLst/>
            <a:cxnLst/>
            <a:rect l="l" t="t" r="r" b="b"/>
            <a:pathLst>
              <a:path w="1338579" h="1318260">
                <a:moveTo>
                  <a:pt x="2032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8580" y="1318260"/>
                </a:lnTo>
                <a:lnTo>
                  <a:pt x="20320" y="0"/>
                </a:lnTo>
                <a:close/>
              </a:path>
            </a:pathLst>
          </a:custGeom>
          <a:solidFill>
            <a:srgbClr val="D16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4184650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59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20" y="1318260"/>
                </a:lnTo>
                <a:lnTo>
                  <a:pt x="22859" y="0"/>
                </a:lnTo>
                <a:close/>
              </a:path>
            </a:pathLst>
          </a:custGeom>
          <a:solidFill>
            <a:srgbClr val="D06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4164329" y="3162300"/>
            <a:ext cx="1338580" cy="1318260"/>
          </a:xfrm>
          <a:custGeom>
            <a:avLst/>
            <a:gdLst/>
            <a:ahLst/>
            <a:cxnLst/>
            <a:rect l="l" t="t" r="r" b="b"/>
            <a:pathLst>
              <a:path w="1338579" h="1318260">
                <a:moveTo>
                  <a:pt x="2032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8580" y="1318260"/>
                </a:lnTo>
                <a:lnTo>
                  <a:pt x="20320" y="0"/>
                </a:lnTo>
                <a:close/>
              </a:path>
            </a:pathLst>
          </a:custGeom>
          <a:solidFill>
            <a:srgbClr val="CF6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4141470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59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19" y="1318260"/>
                </a:lnTo>
                <a:lnTo>
                  <a:pt x="22859" y="0"/>
                </a:lnTo>
                <a:close/>
              </a:path>
            </a:pathLst>
          </a:custGeom>
          <a:solidFill>
            <a:srgbClr val="CF69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4119879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9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90" y="0"/>
                </a:lnTo>
                <a:close/>
              </a:path>
            </a:pathLst>
          </a:custGeom>
          <a:solidFill>
            <a:srgbClr val="CE68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4098290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89" y="0"/>
                </a:moveTo>
                <a:lnTo>
                  <a:pt x="0" y="0"/>
                </a:lnTo>
                <a:lnTo>
                  <a:pt x="1318259" y="1318260"/>
                </a:lnTo>
                <a:lnTo>
                  <a:pt x="1339849" y="1318260"/>
                </a:lnTo>
                <a:lnTo>
                  <a:pt x="21589" y="0"/>
                </a:lnTo>
                <a:close/>
              </a:path>
            </a:pathLst>
          </a:custGeom>
          <a:solidFill>
            <a:srgbClr val="CD6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4075429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6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20" y="1318260"/>
                </a:lnTo>
                <a:lnTo>
                  <a:pt x="22860" y="0"/>
                </a:lnTo>
                <a:close/>
              </a:path>
            </a:pathLst>
          </a:custGeom>
          <a:solidFill>
            <a:srgbClr val="CD67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4055109" y="3162300"/>
            <a:ext cx="1338580" cy="1318260"/>
          </a:xfrm>
          <a:custGeom>
            <a:avLst/>
            <a:gdLst/>
            <a:ahLst/>
            <a:cxnLst/>
            <a:rect l="l" t="t" r="r" b="b"/>
            <a:pathLst>
              <a:path w="1338579" h="1318260">
                <a:moveTo>
                  <a:pt x="2032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8580" y="1318260"/>
                </a:lnTo>
                <a:lnTo>
                  <a:pt x="20320" y="0"/>
                </a:lnTo>
                <a:close/>
              </a:path>
            </a:pathLst>
          </a:custGeom>
          <a:solidFill>
            <a:srgbClr val="CC66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4032250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59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20" y="1318260"/>
                </a:lnTo>
                <a:lnTo>
                  <a:pt x="22859" y="0"/>
                </a:lnTo>
                <a:close/>
              </a:path>
            </a:pathLst>
          </a:custGeom>
          <a:solidFill>
            <a:srgbClr val="CC6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4011929" y="3162300"/>
            <a:ext cx="1338580" cy="1318260"/>
          </a:xfrm>
          <a:custGeom>
            <a:avLst/>
            <a:gdLst/>
            <a:ahLst/>
            <a:cxnLst/>
            <a:rect l="l" t="t" r="r" b="b"/>
            <a:pathLst>
              <a:path w="1338579" h="1318260">
                <a:moveTo>
                  <a:pt x="2032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8580" y="1318260"/>
                </a:lnTo>
                <a:lnTo>
                  <a:pt x="20320" y="0"/>
                </a:lnTo>
                <a:close/>
              </a:path>
            </a:pathLst>
          </a:custGeom>
          <a:solidFill>
            <a:srgbClr val="CC6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3989070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59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19" y="1318260"/>
                </a:lnTo>
                <a:lnTo>
                  <a:pt x="22859" y="0"/>
                </a:lnTo>
                <a:close/>
              </a:path>
            </a:pathLst>
          </a:custGeom>
          <a:solidFill>
            <a:srgbClr val="CA64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3967479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9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90" y="0"/>
                </a:lnTo>
                <a:close/>
              </a:path>
            </a:pathLst>
          </a:custGeom>
          <a:solidFill>
            <a:srgbClr val="CA6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3945890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89" y="0"/>
                </a:moveTo>
                <a:lnTo>
                  <a:pt x="0" y="0"/>
                </a:lnTo>
                <a:lnTo>
                  <a:pt x="1318259" y="1318260"/>
                </a:lnTo>
                <a:lnTo>
                  <a:pt x="1339849" y="1318260"/>
                </a:lnTo>
                <a:lnTo>
                  <a:pt x="21589" y="0"/>
                </a:lnTo>
                <a:close/>
              </a:path>
            </a:pathLst>
          </a:custGeom>
          <a:solidFill>
            <a:srgbClr val="C963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3924300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9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90" y="0"/>
                </a:lnTo>
                <a:close/>
              </a:path>
            </a:pathLst>
          </a:custGeom>
          <a:solidFill>
            <a:srgbClr val="C86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3902709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9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90" y="0"/>
                </a:lnTo>
                <a:close/>
              </a:path>
            </a:pathLst>
          </a:custGeom>
          <a:solidFill>
            <a:srgbClr val="C862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3879850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59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19" y="1318260"/>
                </a:lnTo>
                <a:lnTo>
                  <a:pt x="22859" y="0"/>
                </a:lnTo>
                <a:close/>
              </a:path>
            </a:pathLst>
          </a:custGeom>
          <a:solidFill>
            <a:srgbClr val="C76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3858259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89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89" y="0"/>
                </a:lnTo>
                <a:close/>
              </a:path>
            </a:pathLst>
          </a:custGeom>
          <a:solidFill>
            <a:srgbClr val="C660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3836670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89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89" y="0"/>
                </a:lnTo>
                <a:close/>
              </a:path>
            </a:pathLst>
          </a:custGeom>
          <a:solidFill>
            <a:srgbClr val="C660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3813809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6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20" y="1318260"/>
                </a:lnTo>
                <a:lnTo>
                  <a:pt x="22860" y="0"/>
                </a:lnTo>
                <a:close/>
              </a:path>
            </a:pathLst>
          </a:custGeom>
          <a:solidFill>
            <a:srgbClr val="C55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3793490" y="3162300"/>
            <a:ext cx="1338580" cy="1318260"/>
          </a:xfrm>
          <a:custGeom>
            <a:avLst/>
            <a:gdLst/>
            <a:ahLst/>
            <a:cxnLst/>
            <a:rect l="l" t="t" r="r" b="b"/>
            <a:pathLst>
              <a:path w="1338579" h="1318260">
                <a:moveTo>
                  <a:pt x="20319" y="0"/>
                </a:moveTo>
                <a:lnTo>
                  <a:pt x="0" y="0"/>
                </a:lnTo>
                <a:lnTo>
                  <a:pt x="1318259" y="1318260"/>
                </a:lnTo>
                <a:lnTo>
                  <a:pt x="1338579" y="1318260"/>
                </a:lnTo>
                <a:lnTo>
                  <a:pt x="20319" y="0"/>
                </a:lnTo>
                <a:close/>
              </a:path>
            </a:pathLst>
          </a:custGeom>
          <a:solidFill>
            <a:srgbClr val="C45E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3770629" y="3162300"/>
            <a:ext cx="1341120" cy="1318260"/>
          </a:xfrm>
          <a:custGeom>
            <a:avLst/>
            <a:gdLst/>
            <a:ahLst/>
            <a:cxnLst/>
            <a:rect l="l" t="t" r="r" b="b"/>
            <a:pathLst>
              <a:path w="1341120" h="1318260">
                <a:moveTo>
                  <a:pt x="22860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41120" y="1318260"/>
                </a:lnTo>
                <a:lnTo>
                  <a:pt x="22860" y="0"/>
                </a:lnTo>
                <a:close/>
              </a:path>
            </a:pathLst>
          </a:custGeom>
          <a:solidFill>
            <a:srgbClr val="C45E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3749040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89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89" y="0"/>
                </a:lnTo>
                <a:close/>
              </a:path>
            </a:pathLst>
          </a:custGeom>
          <a:solidFill>
            <a:srgbClr val="C35D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3727450" y="3162300"/>
            <a:ext cx="1339850" cy="1318260"/>
          </a:xfrm>
          <a:custGeom>
            <a:avLst/>
            <a:gdLst/>
            <a:ahLst/>
            <a:cxnLst/>
            <a:rect l="l" t="t" r="r" b="b"/>
            <a:pathLst>
              <a:path w="1339850" h="1318260">
                <a:moveTo>
                  <a:pt x="21589" y="0"/>
                </a:moveTo>
                <a:lnTo>
                  <a:pt x="0" y="0"/>
                </a:lnTo>
                <a:lnTo>
                  <a:pt x="1318260" y="1318260"/>
                </a:lnTo>
                <a:lnTo>
                  <a:pt x="1339850" y="1318260"/>
                </a:lnTo>
                <a:lnTo>
                  <a:pt x="21589" y="0"/>
                </a:lnTo>
                <a:close/>
              </a:path>
            </a:pathLst>
          </a:custGeom>
          <a:solidFill>
            <a:srgbClr val="C25C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3716020" y="3162300"/>
            <a:ext cx="1329690" cy="1318260"/>
          </a:xfrm>
          <a:custGeom>
            <a:avLst/>
            <a:gdLst/>
            <a:ahLst/>
            <a:cxnLst/>
            <a:rect l="l" t="t" r="r" b="b"/>
            <a:pathLst>
              <a:path w="1329689" h="1318260">
                <a:moveTo>
                  <a:pt x="11429" y="0"/>
                </a:moveTo>
                <a:lnTo>
                  <a:pt x="0" y="0"/>
                </a:lnTo>
                <a:lnTo>
                  <a:pt x="0" y="10160"/>
                </a:lnTo>
                <a:lnTo>
                  <a:pt x="1308100" y="1318260"/>
                </a:lnTo>
                <a:lnTo>
                  <a:pt x="1329689" y="1318260"/>
                </a:lnTo>
                <a:lnTo>
                  <a:pt x="11429" y="0"/>
                </a:lnTo>
                <a:close/>
              </a:path>
            </a:pathLst>
          </a:custGeom>
          <a:solidFill>
            <a:srgbClr val="C25C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716020" y="3172460"/>
            <a:ext cx="1308100" cy="1308100"/>
          </a:xfrm>
          <a:custGeom>
            <a:avLst/>
            <a:gdLst/>
            <a:ahLst/>
            <a:cxnLst/>
            <a:rect l="l" t="t" r="r" b="b"/>
            <a:pathLst>
              <a:path w="1308100" h="1308100">
                <a:moveTo>
                  <a:pt x="0" y="0"/>
                </a:moveTo>
                <a:lnTo>
                  <a:pt x="0" y="21589"/>
                </a:lnTo>
                <a:lnTo>
                  <a:pt x="1286510" y="1308100"/>
                </a:lnTo>
                <a:lnTo>
                  <a:pt x="1308100" y="1308100"/>
                </a:lnTo>
                <a:lnTo>
                  <a:pt x="0" y="0"/>
                </a:lnTo>
                <a:close/>
              </a:path>
            </a:pathLst>
          </a:custGeom>
          <a:solidFill>
            <a:srgbClr val="C15B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716020" y="3194050"/>
            <a:ext cx="1286510" cy="1286510"/>
          </a:xfrm>
          <a:custGeom>
            <a:avLst/>
            <a:gdLst/>
            <a:ahLst/>
            <a:cxnLst/>
            <a:rect l="l" t="t" r="r" b="b"/>
            <a:pathLst>
              <a:path w="1286510" h="1286510">
                <a:moveTo>
                  <a:pt x="0" y="0"/>
                </a:moveTo>
                <a:lnTo>
                  <a:pt x="0" y="22860"/>
                </a:lnTo>
                <a:lnTo>
                  <a:pt x="1263649" y="1286510"/>
                </a:lnTo>
                <a:lnTo>
                  <a:pt x="1286510" y="1286510"/>
                </a:lnTo>
                <a:lnTo>
                  <a:pt x="0" y="0"/>
                </a:lnTo>
                <a:close/>
              </a:path>
            </a:pathLst>
          </a:custGeom>
          <a:solidFill>
            <a:srgbClr val="C05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716020" y="3216910"/>
            <a:ext cx="1263650" cy="1263650"/>
          </a:xfrm>
          <a:custGeom>
            <a:avLst/>
            <a:gdLst/>
            <a:ahLst/>
            <a:cxnLst/>
            <a:rect l="l" t="t" r="r" b="b"/>
            <a:pathLst>
              <a:path w="1263650" h="1263650">
                <a:moveTo>
                  <a:pt x="0" y="0"/>
                </a:moveTo>
                <a:lnTo>
                  <a:pt x="0" y="20319"/>
                </a:lnTo>
                <a:lnTo>
                  <a:pt x="1243329" y="1263649"/>
                </a:lnTo>
                <a:lnTo>
                  <a:pt x="1263650" y="1263649"/>
                </a:lnTo>
                <a:lnTo>
                  <a:pt x="0" y="0"/>
                </a:lnTo>
                <a:close/>
              </a:path>
            </a:pathLst>
          </a:custGeom>
          <a:solidFill>
            <a:srgbClr val="C05A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716020" y="3237229"/>
            <a:ext cx="1243330" cy="1243330"/>
          </a:xfrm>
          <a:custGeom>
            <a:avLst/>
            <a:gdLst/>
            <a:ahLst/>
            <a:cxnLst/>
            <a:rect l="l" t="t" r="r" b="b"/>
            <a:pathLst>
              <a:path w="1243329" h="1243329">
                <a:moveTo>
                  <a:pt x="0" y="0"/>
                </a:moveTo>
                <a:lnTo>
                  <a:pt x="0" y="22860"/>
                </a:lnTo>
                <a:lnTo>
                  <a:pt x="1220469" y="1243330"/>
                </a:lnTo>
                <a:lnTo>
                  <a:pt x="1243329" y="1243330"/>
                </a:lnTo>
                <a:lnTo>
                  <a:pt x="0" y="0"/>
                </a:lnTo>
                <a:close/>
              </a:path>
            </a:pathLst>
          </a:custGeom>
          <a:solidFill>
            <a:srgbClr val="BF5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716020" y="3260090"/>
            <a:ext cx="1220470" cy="1220470"/>
          </a:xfrm>
          <a:custGeom>
            <a:avLst/>
            <a:gdLst/>
            <a:ahLst/>
            <a:cxnLst/>
            <a:rect l="l" t="t" r="r" b="b"/>
            <a:pathLst>
              <a:path w="1220470" h="1220470">
                <a:moveTo>
                  <a:pt x="0" y="0"/>
                </a:moveTo>
                <a:lnTo>
                  <a:pt x="0" y="21589"/>
                </a:lnTo>
                <a:lnTo>
                  <a:pt x="1198879" y="1220469"/>
                </a:lnTo>
                <a:lnTo>
                  <a:pt x="1220470" y="1220469"/>
                </a:lnTo>
                <a:lnTo>
                  <a:pt x="0" y="0"/>
                </a:lnTo>
                <a:close/>
              </a:path>
            </a:pathLst>
          </a:custGeom>
          <a:solidFill>
            <a:srgbClr val="BE5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716020" y="3281679"/>
            <a:ext cx="1198880" cy="1198880"/>
          </a:xfrm>
          <a:custGeom>
            <a:avLst/>
            <a:gdLst/>
            <a:ahLst/>
            <a:cxnLst/>
            <a:rect l="l" t="t" r="r" b="b"/>
            <a:pathLst>
              <a:path w="1198879" h="1198879">
                <a:moveTo>
                  <a:pt x="0" y="0"/>
                </a:moveTo>
                <a:lnTo>
                  <a:pt x="0" y="21589"/>
                </a:lnTo>
                <a:lnTo>
                  <a:pt x="1177289" y="1198879"/>
                </a:lnTo>
                <a:lnTo>
                  <a:pt x="1198879" y="1198879"/>
                </a:lnTo>
                <a:lnTo>
                  <a:pt x="0" y="0"/>
                </a:lnTo>
                <a:close/>
              </a:path>
            </a:pathLst>
          </a:custGeom>
          <a:solidFill>
            <a:srgbClr val="BE5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716020" y="3303270"/>
            <a:ext cx="1177290" cy="1177290"/>
          </a:xfrm>
          <a:custGeom>
            <a:avLst/>
            <a:gdLst/>
            <a:ahLst/>
            <a:cxnLst/>
            <a:rect l="l" t="t" r="r" b="b"/>
            <a:pathLst>
              <a:path w="1177289" h="1177289">
                <a:moveTo>
                  <a:pt x="0" y="0"/>
                </a:moveTo>
                <a:lnTo>
                  <a:pt x="0" y="22859"/>
                </a:lnTo>
                <a:lnTo>
                  <a:pt x="1154429" y="1177289"/>
                </a:lnTo>
                <a:lnTo>
                  <a:pt x="1177289" y="1177289"/>
                </a:lnTo>
                <a:lnTo>
                  <a:pt x="0" y="0"/>
                </a:lnTo>
                <a:close/>
              </a:path>
            </a:pathLst>
          </a:custGeom>
          <a:solidFill>
            <a:srgbClr val="BD57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716020" y="3326129"/>
            <a:ext cx="1154430" cy="1154430"/>
          </a:xfrm>
          <a:custGeom>
            <a:avLst/>
            <a:gdLst/>
            <a:ahLst/>
            <a:cxnLst/>
            <a:rect l="l" t="t" r="r" b="b"/>
            <a:pathLst>
              <a:path w="1154429" h="1154429">
                <a:moveTo>
                  <a:pt x="0" y="0"/>
                </a:moveTo>
                <a:lnTo>
                  <a:pt x="0" y="20320"/>
                </a:lnTo>
                <a:lnTo>
                  <a:pt x="1134110" y="1154430"/>
                </a:lnTo>
                <a:lnTo>
                  <a:pt x="1154429" y="1154430"/>
                </a:lnTo>
                <a:lnTo>
                  <a:pt x="0" y="0"/>
                </a:lnTo>
                <a:close/>
              </a:path>
            </a:pathLst>
          </a:custGeom>
          <a:solidFill>
            <a:srgbClr val="BC5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3716020" y="3346450"/>
            <a:ext cx="1134110" cy="1134110"/>
          </a:xfrm>
          <a:custGeom>
            <a:avLst/>
            <a:gdLst/>
            <a:ahLst/>
            <a:cxnLst/>
            <a:rect l="l" t="t" r="r" b="b"/>
            <a:pathLst>
              <a:path w="1134110" h="1134110">
                <a:moveTo>
                  <a:pt x="0" y="0"/>
                </a:moveTo>
                <a:lnTo>
                  <a:pt x="0" y="22860"/>
                </a:lnTo>
                <a:lnTo>
                  <a:pt x="1111249" y="1134110"/>
                </a:lnTo>
                <a:lnTo>
                  <a:pt x="1134110" y="1134110"/>
                </a:lnTo>
                <a:lnTo>
                  <a:pt x="0" y="0"/>
                </a:lnTo>
                <a:close/>
              </a:path>
            </a:pathLst>
          </a:custGeom>
          <a:solidFill>
            <a:srgbClr val="BC5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3716020" y="3369309"/>
            <a:ext cx="1111250" cy="1111250"/>
          </a:xfrm>
          <a:custGeom>
            <a:avLst/>
            <a:gdLst/>
            <a:ahLst/>
            <a:cxnLst/>
            <a:rect l="l" t="t" r="r" b="b"/>
            <a:pathLst>
              <a:path w="1111250" h="1111250">
                <a:moveTo>
                  <a:pt x="0" y="0"/>
                </a:moveTo>
                <a:lnTo>
                  <a:pt x="0" y="21589"/>
                </a:lnTo>
                <a:lnTo>
                  <a:pt x="1089659" y="1111249"/>
                </a:lnTo>
                <a:lnTo>
                  <a:pt x="1111250" y="1111249"/>
                </a:lnTo>
                <a:lnTo>
                  <a:pt x="0" y="0"/>
                </a:lnTo>
                <a:close/>
              </a:path>
            </a:pathLst>
          </a:custGeom>
          <a:solidFill>
            <a:srgbClr val="BB5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3716020" y="3390900"/>
            <a:ext cx="1089660" cy="1089660"/>
          </a:xfrm>
          <a:custGeom>
            <a:avLst/>
            <a:gdLst/>
            <a:ahLst/>
            <a:cxnLst/>
            <a:rect l="l" t="t" r="r" b="b"/>
            <a:pathLst>
              <a:path w="1089660" h="1089660">
                <a:moveTo>
                  <a:pt x="0" y="0"/>
                </a:moveTo>
                <a:lnTo>
                  <a:pt x="0" y="21590"/>
                </a:lnTo>
                <a:lnTo>
                  <a:pt x="1068069" y="1089660"/>
                </a:lnTo>
                <a:lnTo>
                  <a:pt x="1089659" y="1089660"/>
                </a:lnTo>
                <a:lnTo>
                  <a:pt x="0" y="0"/>
                </a:lnTo>
                <a:close/>
              </a:path>
            </a:pathLst>
          </a:custGeom>
          <a:solidFill>
            <a:srgbClr val="BA5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3716020" y="3412490"/>
            <a:ext cx="1068070" cy="1068070"/>
          </a:xfrm>
          <a:custGeom>
            <a:avLst/>
            <a:gdLst/>
            <a:ahLst/>
            <a:cxnLst/>
            <a:rect l="l" t="t" r="r" b="b"/>
            <a:pathLst>
              <a:path w="1068070" h="1068070">
                <a:moveTo>
                  <a:pt x="0" y="0"/>
                </a:moveTo>
                <a:lnTo>
                  <a:pt x="0" y="22859"/>
                </a:lnTo>
                <a:lnTo>
                  <a:pt x="1045210" y="1068069"/>
                </a:lnTo>
                <a:lnTo>
                  <a:pt x="1068069" y="1068069"/>
                </a:lnTo>
                <a:lnTo>
                  <a:pt x="0" y="0"/>
                </a:lnTo>
                <a:close/>
              </a:path>
            </a:pathLst>
          </a:custGeom>
          <a:solidFill>
            <a:srgbClr val="BA5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3716020" y="3435350"/>
            <a:ext cx="1045210" cy="1045210"/>
          </a:xfrm>
          <a:custGeom>
            <a:avLst/>
            <a:gdLst/>
            <a:ahLst/>
            <a:cxnLst/>
            <a:rect l="l" t="t" r="r" b="b"/>
            <a:pathLst>
              <a:path w="1045210" h="1045210">
                <a:moveTo>
                  <a:pt x="0" y="0"/>
                </a:moveTo>
                <a:lnTo>
                  <a:pt x="0" y="20320"/>
                </a:lnTo>
                <a:lnTo>
                  <a:pt x="1024889" y="1045210"/>
                </a:lnTo>
                <a:lnTo>
                  <a:pt x="1045210" y="1045210"/>
                </a:lnTo>
                <a:lnTo>
                  <a:pt x="0" y="0"/>
                </a:lnTo>
                <a:close/>
              </a:path>
            </a:pathLst>
          </a:custGeom>
          <a:solidFill>
            <a:srgbClr val="B953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3716020" y="3455670"/>
            <a:ext cx="1024890" cy="1024890"/>
          </a:xfrm>
          <a:custGeom>
            <a:avLst/>
            <a:gdLst/>
            <a:ahLst/>
            <a:cxnLst/>
            <a:rect l="l" t="t" r="r" b="b"/>
            <a:pathLst>
              <a:path w="1024889" h="1024889">
                <a:moveTo>
                  <a:pt x="0" y="0"/>
                </a:moveTo>
                <a:lnTo>
                  <a:pt x="0" y="22859"/>
                </a:lnTo>
                <a:lnTo>
                  <a:pt x="1002029" y="1024889"/>
                </a:lnTo>
                <a:lnTo>
                  <a:pt x="1024889" y="1024889"/>
                </a:lnTo>
                <a:lnTo>
                  <a:pt x="0" y="0"/>
                </a:lnTo>
                <a:close/>
              </a:path>
            </a:pathLst>
          </a:custGeom>
          <a:solidFill>
            <a:srgbClr val="B852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3716020" y="3478529"/>
            <a:ext cx="1002030" cy="1002030"/>
          </a:xfrm>
          <a:custGeom>
            <a:avLst/>
            <a:gdLst/>
            <a:ahLst/>
            <a:cxnLst/>
            <a:rect l="l" t="t" r="r" b="b"/>
            <a:pathLst>
              <a:path w="1002029" h="1002029">
                <a:moveTo>
                  <a:pt x="0" y="0"/>
                </a:moveTo>
                <a:lnTo>
                  <a:pt x="0" y="20320"/>
                </a:lnTo>
                <a:lnTo>
                  <a:pt x="981710" y="1002030"/>
                </a:lnTo>
                <a:lnTo>
                  <a:pt x="1002029" y="1002030"/>
                </a:lnTo>
                <a:lnTo>
                  <a:pt x="0" y="0"/>
                </a:lnTo>
                <a:close/>
              </a:path>
            </a:pathLst>
          </a:custGeom>
          <a:solidFill>
            <a:srgbClr val="B852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716020" y="3498850"/>
            <a:ext cx="981710" cy="981710"/>
          </a:xfrm>
          <a:custGeom>
            <a:avLst/>
            <a:gdLst/>
            <a:ahLst/>
            <a:cxnLst/>
            <a:rect l="l" t="t" r="r" b="b"/>
            <a:pathLst>
              <a:path w="981710" h="981710">
                <a:moveTo>
                  <a:pt x="0" y="0"/>
                </a:moveTo>
                <a:lnTo>
                  <a:pt x="0" y="22860"/>
                </a:lnTo>
                <a:lnTo>
                  <a:pt x="958849" y="981710"/>
                </a:lnTo>
                <a:lnTo>
                  <a:pt x="981710" y="981710"/>
                </a:lnTo>
                <a:lnTo>
                  <a:pt x="0" y="0"/>
                </a:lnTo>
                <a:close/>
              </a:path>
            </a:pathLst>
          </a:custGeom>
          <a:solidFill>
            <a:srgbClr val="B75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3716020" y="3521709"/>
            <a:ext cx="958850" cy="958850"/>
          </a:xfrm>
          <a:custGeom>
            <a:avLst/>
            <a:gdLst/>
            <a:ahLst/>
            <a:cxnLst/>
            <a:rect l="l" t="t" r="r" b="b"/>
            <a:pathLst>
              <a:path w="958850" h="958850">
                <a:moveTo>
                  <a:pt x="0" y="0"/>
                </a:moveTo>
                <a:lnTo>
                  <a:pt x="0" y="21589"/>
                </a:lnTo>
                <a:lnTo>
                  <a:pt x="937259" y="958849"/>
                </a:lnTo>
                <a:lnTo>
                  <a:pt x="958849" y="958849"/>
                </a:lnTo>
                <a:lnTo>
                  <a:pt x="0" y="0"/>
                </a:lnTo>
                <a:close/>
              </a:path>
            </a:pathLst>
          </a:custGeom>
          <a:solidFill>
            <a:srgbClr val="B6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3716020" y="3543300"/>
            <a:ext cx="937260" cy="937260"/>
          </a:xfrm>
          <a:custGeom>
            <a:avLst/>
            <a:gdLst/>
            <a:ahLst/>
            <a:cxnLst/>
            <a:rect l="l" t="t" r="r" b="b"/>
            <a:pathLst>
              <a:path w="937260" h="937260">
                <a:moveTo>
                  <a:pt x="0" y="0"/>
                </a:moveTo>
                <a:lnTo>
                  <a:pt x="0" y="21590"/>
                </a:lnTo>
                <a:lnTo>
                  <a:pt x="915669" y="937260"/>
                </a:lnTo>
                <a:lnTo>
                  <a:pt x="937259" y="937260"/>
                </a:lnTo>
                <a:lnTo>
                  <a:pt x="0" y="0"/>
                </a:lnTo>
                <a:close/>
              </a:path>
            </a:pathLst>
          </a:custGeom>
          <a:solidFill>
            <a:srgbClr val="B65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3716020" y="3564890"/>
            <a:ext cx="915669" cy="915669"/>
          </a:xfrm>
          <a:custGeom>
            <a:avLst/>
            <a:gdLst/>
            <a:ahLst/>
            <a:cxnLst/>
            <a:rect l="l" t="t" r="r" b="b"/>
            <a:pathLst>
              <a:path w="915670" h="915670">
                <a:moveTo>
                  <a:pt x="0" y="0"/>
                </a:moveTo>
                <a:lnTo>
                  <a:pt x="0" y="21589"/>
                </a:lnTo>
                <a:lnTo>
                  <a:pt x="894079" y="915669"/>
                </a:lnTo>
                <a:lnTo>
                  <a:pt x="915669" y="915669"/>
                </a:lnTo>
                <a:lnTo>
                  <a:pt x="0" y="0"/>
                </a:lnTo>
                <a:close/>
              </a:path>
            </a:pathLst>
          </a:custGeom>
          <a:solidFill>
            <a:srgbClr val="B54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3716020" y="3586479"/>
            <a:ext cx="894080" cy="894080"/>
          </a:xfrm>
          <a:custGeom>
            <a:avLst/>
            <a:gdLst/>
            <a:ahLst/>
            <a:cxnLst/>
            <a:rect l="l" t="t" r="r" b="b"/>
            <a:pathLst>
              <a:path w="894079" h="894079">
                <a:moveTo>
                  <a:pt x="0" y="0"/>
                </a:moveTo>
                <a:lnTo>
                  <a:pt x="0" y="21589"/>
                </a:lnTo>
                <a:lnTo>
                  <a:pt x="872489" y="894079"/>
                </a:lnTo>
                <a:lnTo>
                  <a:pt x="894079" y="894079"/>
                </a:lnTo>
                <a:lnTo>
                  <a:pt x="0" y="0"/>
                </a:lnTo>
                <a:close/>
              </a:path>
            </a:pathLst>
          </a:custGeom>
          <a:solidFill>
            <a:srgbClr val="B44E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3716020" y="3608070"/>
            <a:ext cx="872490" cy="872490"/>
          </a:xfrm>
          <a:custGeom>
            <a:avLst/>
            <a:gdLst/>
            <a:ahLst/>
            <a:cxnLst/>
            <a:rect l="l" t="t" r="r" b="b"/>
            <a:pathLst>
              <a:path w="872489" h="872489">
                <a:moveTo>
                  <a:pt x="0" y="0"/>
                </a:moveTo>
                <a:lnTo>
                  <a:pt x="0" y="22859"/>
                </a:lnTo>
                <a:lnTo>
                  <a:pt x="849629" y="872489"/>
                </a:lnTo>
                <a:lnTo>
                  <a:pt x="872489" y="872489"/>
                </a:lnTo>
                <a:lnTo>
                  <a:pt x="0" y="0"/>
                </a:lnTo>
                <a:close/>
              </a:path>
            </a:pathLst>
          </a:custGeom>
          <a:solidFill>
            <a:srgbClr val="B44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3716020" y="3630929"/>
            <a:ext cx="849630" cy="849630"/>
          </a:xfrm>
          <a:custGeom>
            <a:avLst/>
            <a:gdLst/>
            <a:ahLst/>
            <a:cxnLst/>
            <a:rect l="l" t="t" r="r" b="b"/>
            <a:pathLst>
              <a:path w="849629" h="849629">
                <a:moveTo>
                  <a:pt x="0" y="0"/>
                </a:moveTo>
                <a:lnTo>
                  <a:pt x="0" y="21590"/>
                </a:lnTo>
                <a:lnTo>
                  <a:pt x="828039" y="849630"/>
                </a:lnTo>
                <a:lnTo>
                  <a:pt x="849629" y="849630"/>
                </a:lnTo>
                <a:lnTo>
                  <a:pt x="0" y="0"/>
                </a:lnTo>
                <a:close/>
              </a:path>
            </a:pathLst>
          </a:custGeom>
          <a:solidFill>
            <a:srgbClr val="B34D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3716020" y="3652520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39" h="828039">
                <a:moveTo>
                  <a:pt x="0" y="0"/>
                </a:moveTo>
                <a:lnTo>
                  <a:pt x="0" y="21590"/>
                </a:lnTo>
                <a:lnTo>
                  <a:pt x="806449" y="828039"/>
                </a:lnTo>
                <a:lnTo>
                  <a:pt x="828039" y="828039"/>
                </a:lnTo>
                <a:lnTo>
                  <a:pt x="0" y="0"/>
                </a:lnTo>
                <a:close/>
              </a:path>
            </a:pathLst>
          </a:custGeom>
          <a:solidFill>
            <a:srgbClr val="B24C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3716020" y="3674109"/>
            <a:ext cx="806450" cy="806450"/>
          </a:xfrm>
          <a:custGeom>
            <a:avLst/>
            <a:gdLst/>
            <a:ahLst/>
            <a:cxnLst/>
            <a:rect l="l" t="t" r="r" b="b"/>
            <a:pathLst>
              <a:path w="806450" h="806450">
                <a:moveTo>
                  <a:pt x="0" y="0"/>
                </a:moveTo>
                <a:lnTo>
                  <a:pt x="0" y="21589"/>
                </a:lnTo>
                <a:lnTo>
                  <a:pt x="784859" y="806449"/>
                </a:lnTo>
                <a:lnTo>
                  <a:pt x="806450" y="806449"/>
                </a:lnTo>
                <a:lnTo>
                  <a:pt x="0" y="0"/>
                </a:lnTo>
                <a:close/>
              </a:path>
            </a:pathLst>
          </a:custGeom>
          <a:solidFill>
            <a:srgbClr val="B24C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3716020" y="3695700"/>
            <a:ext cx="784860" cy="784860"/>
          </a:xfrm>
          <a:custGeom>
            <a:avLst/>
            <a:gdLst/>
            <a:ahLst/>
            <a:cxnLst/>
            <a:rect l="l" t="t" r="r" b="b"/>
            <a:pathLst>
              <a:path w="784860" h="784860">
                <a:moveTo>
                  <a:pt x="0" y="0"/>
                </a:moveTo>
                <a:lnTo>
                  <a:pt x="0" y="21590"/>
                </a:lnTo>
                <a:lnTo>
                  <a:pt x="763269" y="784860"/>
                </a:lnTo>
                <a:lnTo>
                  <a:pt x="784859" y="784860"/>
                </a:lnTo>
                <a:lnTo>
                  <a:pt x="0" y="0"/>
                </a:lnTo>
                <a:close/>
              </a:path>
            </a:pathLst>
          </a:custGeom>
          <a:solidFill>
            <a:srgbClr val="B14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3716020" y="3717290"/>
            <a:ext cx="763270" cy="763270"/>
          </a:xfrm>
          <a:custGeom>
            <a:avLst/>
            <a:gdLst/>
            <a:ahLst/>
            <a:cxnLst/>
            <a:rect l="l" t="t" r="r" b="b"/>
            <a:pathLst>
              <a:path w="763270" h="763270">
                <a:moveTo>
                  <a:pt x="0" y="0"/>
                </a:moveTo>
                <a:lnTo>
                  <a:pt x="0" y="21589"/>
                </a:lnTo>
                <a:lnTo>
                  <a:pt x="741679" y="763269"/>
                </a:lnTo>
                <a:lnTo>
                  <a:pt x="763269" y="763269"/>
                </a:lnTo>
                <a:lnTo>
                  <a:pt x="0" y="0"/>
                </a:lnTo>
                <a:close/>
              </a:path>
            </a:pathLst>
          </a:custGeom>
          <a:solidFill>
            <a:srgbClr val="B04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3716020" y="3738879"/>
            <a:ext cx="741680" cy="741680"/>
          </a:xfrm>
          <a:custGeom>
            <a:avLst/>
            <a:gdLst/>
            <a:ahLst/>
            <a:cxnLst/>
            <a:rect l="l" t="t" r="r" b="b"/>
            <a:pathLst>
              <a:path w="741679" h="741679">
                <a:moveTo>
                  <a:pt x="0" y="0"/>
                </a:moveTo>
                <a:lnTo>
                  <a:pt x="0" y="21818"/>
                </a:lnTo>
                <a:lnTo>
                  <a:pt x="719313" y="741679"/>
                </a:lnTo>
                <a:lnTo>
                  <a:pt x="741679" y="741679"/>
                </a:lnTo>
                <a:lnTo>
                  <a:pt x="0" y="0"/>
                </a:lnTo>
                <a:close/>
              </a:path>
            </a:pathLst>
          </a:custGeom>
          <a:solidFill>
            <a:srgbClr val="B04A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3716020" y="3760698"/>
            <a:ext cx="719455" cy="720090"/>
          </a:xfrm>
          <a:custGeom>
            <a:avLst/>
            <a:gdLst/>
            <a:ahLst/>
            <a:cxnLst/>
            <a:rect l="l" t="t" r="r" b="b"/>
            <a:pathLst>
              <a:path w="719454" h="720089">
                <a:moveTo>
                  <a:pt x="0" y="0"/>
                </a:moveTo>
                <a:lnTo>
                  <a:pt x="0" y="22631"/>
                </a:lnTo>
                <a:lnTo>
                  <a:pt x="697229" y="719861"/>
                </a:lnTo>
                <a:lnTo>
                  <a:pt x="719313" y="719861"/>
                </a:lnTo>
                <a:lnTo>
                  <a:pt x="0" y="0"/>
                </a:lnTo>
                <a:close/>
              </a:path>
            </a:pathLst>
          </a:custGeom>
          <a:solidFill>
            <a:srgbClr val="AF49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3716020" y="3783329"/>
            <a:ext cx="697230" cy="697230"/>
          </a:xfrm>
          <a:custGeom>
            <a:avLst/>
            <a:gdLst/>
            <a:ahLst/>
            <a:cxnLst/>
            <a:rect l="l" t="t" r="r" b="b"/>
            <a:pathLst>
              <a:path w="697229" h="697229">
                <a:moveTo>
                  <a:pt x="0" y="0"/>
                </a:moveTo>
                <a:lnTo>
                  <a:pt x="0" y="22614"/>
                </a:lnTo>
                <a:lnTo>
                  <a:pt x="675129" y="697230"/>
                </a:lnTo>
                <a:lnTo>
                  <a:pt x="697229" y="697230"/>
                </a:lnTo>
                <a:lnTo>
                  <a:pt x="0" y="0"/>
                </a:lnTo>
                <a:close/>
              </a:path>
            </a:pathLst>
          </a:custGeom>
          <a:solidFill>
            <a:srgbClr val="AE4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3716020" y="3805944"/>
            <a:ext cx="675640" cy="675005"/>
          </a:xfrm>
          <a:custGeom>
            <a:avLst/>
            <a:gdLst/>
            <a:ahLst/>
            <a:cxnLst/>
            <a:rect l="l" t="t" r="r" b="b"/>
            <a:pathLst>
              <a:path w="675639" h="675004">
                <a:moveTo>
                  <a:pt x="0" y="0"/>
                </a:moveTo>
                <a:lnTo>
                  <a:pt x="0" y="20565"/>
                </a:lnTo>
                <a:lnTo>
                  <a:pt x="654049" y="674615"/>
                </a:lnTo>
                <a:lnTo>
                  <a:pt x="675129" y="674615"/>
                </a:lnTo>
                <a:lnTo>
                  <a:pt x="0" y="0"/>
                </a:lnTo>
                <a:close/>
              </a:path>
            </a:pathLst>
          </a:custGeom>
          <a:solidFill>
            <a:srgbClr val="AE48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3716020" y="3826509"/>
            <a:ext cx="654050" cy="654050"/>
          </a:xfrm>
          <a:custGeom>
            <a:avLst/>
            <a:gdLst/>
            <a:ahLst/>
            <a:cxnLst/>
            <a:rect l="l" t="t" r="r" b="b"/>
            <a:pathLst>
              <a:path w="654050" h="654050">
                <a:moveTo>
                  <a:pt x="0" y="0"/>
                </a:moveTo>
                <a:lnTo>
                  <a:pt x="0" y="22598"/>
                </a:lnTo>
                <a:lnTo>
                  <a:pt x="631932" y="654049"/>
                </a:lnTo>
                <a:lnTo>
                  <a:pt x="654049" y="654049"/>
                </a:lnTo>
                <a:lnTo>
                  <a:pt x="0" y="0"/>
                </a:lnTo>
                <a:close/>
              </a:path>
            </a:pathLst>
          </a:custGeom>
          <a:solidFill>
            <a:srgbClr val="AD4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3716020" y="3849108"/>
            <a:ext cx="632460" cy="631825"/>
          </a:xfrm>
          <a:custGeom>
            <a:avLst/>
            <a:gdLst/>
            <a:ahLst/>
            <a:cxnLst/>
            <a:rect l="l" t="t" r="r" b="b"/>
            <a:pathLst>
              <a:path w="632460" h="631825">
                <a:moveTo>
                  <a:pt x="0" y="0"/>
                </a:moveTo>
                <a:lnTo>
                  <a:pt x="0" y="20581"/>
                </a:lnTo>
                <a:lnTo>
                  <a:pt x="610869" y="631451"/>
                </a:lnTo>
                <a:lnTo>
                  <a:pt x="631932" y="631451"/>
                </a:lnTo>
                <a:lnTo>
                  <a:pt x="0" y="0"/>
                </a:lnTo>
                <a:close/>
              </a:path>
            </a:pathLst>
          </a:custGeom>
          <a:solidFill>
            <a:srgbClr val="AC46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3716020" y="3869690"/>
            <a:ext cx="610870" cy="610870"/>
          </a:xfrm>
          <a:custGeom>
            <a:avLst/>
            <a:gdLst/>
            <a:ahLst/>
            <a:cxnLst/>
            <a:rect l="l" t="t" r="r" b="b"/>
            <a:pathLst>
              <a:path w="610870" h="610870">
                <a:moveTo>
                  <a:pt x="0" y="0"/>
                </a:moveTo>
                <a:lnTo>
                  <a:pt x="0" y="22859"/>
                </a:lnTo>
                <a:lnTo>
                  <a:pt x="588010" y="610869"/>
                </a:lnTo>
                <a:lnTo>
                  <a:pt x="610869" y="610869"/>
                </a:lnTo>
                <a:lnTo>
                  <a:pt x="0" y="0"/>
                </a:lnTo>
                <a:close/>
              </a:path>
            </a:pathLst>
          </a:custGeom>
          <a:solidFill>
            <a:srgbClr val="AC46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3716020" y="3892550"/>
            <a:ext cx="588010" cy="588010"/>
          </a:xfrm>
          <a:custGeom>
            <a:avLst/>
            <a:gdLst/>
            <a:ahLst/>
            <a:cxnLst/>
            <a:rect l="l" t="t" r="r" b="b"/>
            <a:pathLst>
              <a:path w="588010" h="588010">
                <a:moveTo>
                  <a:pt x="0" y="0"/>
                </a:moveTo>
                <a:lnTo>
                  <a:pt x="0" y="21590"/>
                </a:lnTo>
                <a:lnTo>
                  <a:pt x="566419" y="588010"/>
                </a:lnTo>
                <a:lnTo>
                  <a:pt x="588010" y="588010"/>
                </a:lnTo>
                <a:lnTo>
                  <a:pt x="0" y="0"/>
                </a:lnTo>
                <a:close/>
              </a:path>
            </a:pathLst>
          </a:custGeom>
          <a:solidFill>
            <a:srgbClr val="AB45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3716020" y="3914140"/>
            <a:ext cx="566420" cy="566420"/>
          </a:xfrm>
          <a:custGeom>
            <a:avLst/>
            <a:gdLst/>
            <a:ahLst/>
            <a:cxnLst/>
            <a:rect l="l" t="t" r="r" b="b"/>
            <a:pathLst>
              <a:path w="566420" h="566420">
                <a:moveTo>
                  <a:pt x="0" y="0"/>
                </a:moveTo>
                <a:lnTo>
                  <a:pt x="0" y="21589"/>
                </a:lnTo>
                <a:lnTo>
                  <a:pt x="544829" y="566419"/>
                </a:lnTo>
                <a:lnTo>
                  <a:pt x="566419" y="566419"/>
                </a:lnTo>
                <a:lnTo>
                  <a:pt x="0" y="0"/>
                </a:lnTo>
                <a:close/>
              </a:path>
            </a:pathLst>
          </a:custGeom>
          <a:solidFill>
            <a:srgbClr val="AA44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3716020" y="3935729"/>
            <a:ext cx="544830" cy="544830"/>
          </a:xfrm>
          <a:custGeom>
            <a:avLst/>
            <a:gdLst/>
            <a:ahLst/>
            <a:cxnLst/>
            <a:rect l="l" t="t" r="r" b="b"/>
            <a:pathLst>
              <a:path w="544829" h="544829">
                <a:moveTo>
                  <a:pt x="0" y="0"/>
                </a:moveTo>
                <a:lnTo>
                  <a:pt x="0" y="22860"/>
                </a:lnTo>
                <a:lnTo>
                  <a:pt x="521969" y="544830"/>
                </a:lnTo>
                <a:lnTo>
                  <a:pt x="544829" y="544830"/>
                </a:lnTo>
                <a:lnTo>
                  <a:pt x="0" y="0"/>
                </a:lnTo>
                <a:close/>
              </a:path>
            </a:pathLst>
          </a:custGeom>
          <a:solidFill>
            <a:srgbClr val="AA44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3716020" y="3958590"/>
            <a:ext cx="521970" cy="521970"/>
          </a:xfrm>
          <a:custGeom>
            <a:avLst/>
            <a:gdLst/>
            <a:ahLst/>
            <a:cxnLst/>
            <a:rect l="l" t="t" r="r" b="b"/>
            <a:pathLst>
              <a:path w="521970" h="521970">
                <a:moveTo>
                  <a:pt x="0" y="0"/>
                </a:moveTo>
                <a:lnTo>
                  <a:pt x="0" y="20320"/>
                </a:lnTo>
                <a:lnTo>
                  <a:pt x="501649" y="521969"/>
                </a:lnTo>
                <a:lnTo>
                  <a:pt x="521969" y="521969"/>
                </a:lnTo>
                <a:lnTo>
                  <a:pt x="0" y="0"/>
                </a:lnTo>
                <a:close/>
              </a:path>
            </a:pathLst>
          </a:custGeom>
          <a:solidFill>
            <a:srgbClr val="A943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3716020" y="3978909"/>
            <a:ext cx="501650" cy="501650"/>
          </a:xfrm>
          <a:custGeom>
            <a:avLst/>
            <a:gdLst/>
            <a:ahLst/>
            <a:cxnLst/>
            <a:rect l="l" t="t" r="r" b="b"/>
            <a:pathLst>
              <a:path w="501650" h="501650">
                <a:moveTo>
                  <a:pt x="0" y="0"/>
                </a:moveTo>
                <a:lnTo>
                  <a:pt x="0" y="22859"/>
                </a:lnTo>
                <a:lnTo>
                  <a:pt x="478789" y="501649"/>
                </a:lnTo>
                <a:lnTo>
                  <a:pt x="501649" y="501649"/>
                </a:lnTo>
                <a:lnTo>
                  <a:pt x="0" y="0"/>
                </a:lnTo>
                <a:close/>
              </a:path>
            </a:pathLst>
          </a:custGeom>
          <a:solidFill>
            <a:srgbClr val="A842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3716020" y="4001770"/>
            <a:ext cx="478790" cy="478790"/>
          </a:xfrm>
          <a:custGeom>
            <a:avLst/>
            <a:gdLst/>
            <a:ahLst/>
            <a:cxnLst/>
            <a:rect l="l" t="t" r="r" b="b"/>
            <a:pathLst>
              <a:path w="478789" h="478789">
                <a:moveTo>
                  <a:pt x="0" y="0"/>
                </a:moveTo>
                <a:lnTo>
                  <a:pt x="0" y="20320"/>
                </a:lnTo>
                <a:lnTo>
                  <a:pt x="458469" y="478789"/>
                </a:lnTo>
                <a:lnTo>
                  <a:pt x="478789" y="478789"/>
                </a:lnTo>
                <a:lnTo>
                  <a:pt x="0" y="0"/>
                </a:lnTo>
                <a:close/>
              </a:path>
            </a:pathLst>
          </a:custGeom>
          <a:solidFill>
            <a:srgbClr val="A84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3716020" y="4022090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70" h="458470">
                <a:moveTo>
                  <a:pt x="0" y="0"/>
                </a:moveTo>
                <a:lnTo>
                  <a:pt x="0" y="22859"/>
                </a:lnTo>
                <a:lnTo>
                  <a:pt x="435610" y="458469"/>
                </a:lnTo>
                <a:lnTo>
                  <a:pt x="458469" y="458469"/>
                </a:lnTo>
                <a:lnTo>
                  <a:pt x="0" y="0"/>
                </a:lnTo>
                <a:close/>
              </a:path>
            </a:pathLst>
          </a:custGeom>
          <a:solidFill>
            <a:srgbClr val="A741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3716020" y="4044950"/>
            <a:ext cx="435609" cy="435609"/>
          </a:xfrm>
          <a:custGeom>
            <a:avLst/>
            <a:gdLst/>
            <a:ahLst/>
            <a:cxnLst/>
            <a:rect l="l" t="t" r="r" b="b"/>
            <a:pathLst>
              <a:path w="435610" h="435610">
                <a:moveTo>
                  <a:pt x="0" y="0"/>
                </a:moveTo>
                <a:lnTo>
                  <a:pt x="0" y="21590"/>
                </a:lnTo>
                <a:lnTo>
                  <a:pt x="414019" y="435610"/>
                </a:lnTo>
                <a:lnTo>
                  <a:pt x="435610" y="435610"/>
                </a:lnTo>
                <a:lnTo>
                  <a:pt x="0" y="0"/>
                </a:lnTo>
                <a:close/>
              </a:path>
            </a:pathLst>
          </a:custGeom>
          <a:solidFill>
            <a:srgbClr val="A640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3716020" y="4066540"/>
            <a:ext cx="414020" cy="414020"/>
          </a:xfrm>
          <a:custGeom>
            <a:avLst/>
            <a:gdLst/>
            <a:ahLst/>
            <a:cxnLst/>
            <a:rect l="l" t="t" r="r" b="b"/>
            <a:pathLst>
              <a:path w="414020" h="414020">
                <a:moveTo>
                  <a:pt x="0" y="0"/>
                </a:moveTo>
                <a:lnTo>
                  <a:pt x="0" y="21589"/>
                </a:lnTo>
                <a:lnTo>
                  <a:pt x="392429" y="414019"/>
                </a:lnTo>
                <a:lnTo>
                  <a:pt x="414019" y="414019"/>
                </a:lnTo>
                <a:lnTo>
                  <a:pt x="0" y="0"/>
                </a:lnTo>
                <a:close/>
              </a:path>
            </a:pathLst>
          </a:custGeom>
          <a:solidFill>
            <a:srgbClr val="A64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3716020" y="4088129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0"/>
                </a:moveTo>
                <a:lnTo>
                  <a:pt x="0" y="21589"/>
                </a:lnTo>
                <a:lnTo>
                  <a:pt x="370839" y="392429"/>
                </a:lnTo>
                <a:lnTo>
                  <a:pt x="392429" y="392429"/>
                </a:lnTo>
                <a:lnTo>
                  <a:pt x="0" y="0"/>
                </a:lnTo>
                <a:close/>
              </a:path>
            </a:pathLst>
          </a:custGeom>
          <a:solidFill>
            <a:srgbClr val="A53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3716020" y="4109720"/>
            <a:ext cx="370840" cy="370840"/>
          </a:xfrm>
          <a:custGeom>
            <a:avLst/>
            <a:gdLst/>
            <a:ahLst/>
            <a:cxnLst/>
            <a:rect l="l" t="t" r="r" b="b"/>
            <a:pathLst>
              <a:path w="370839" h="370839">
                <a:moveTo>
                  <a:pt x="0" y="0"/>
                </a:moveTo>
                <a:lnTo>
                  <a:pt x="0" y="21959"/>
                </a:lnTo>
                <a:lnTo>
                  <a:pt x="348614" y="370839"/>
                </a:lnTo>
                <a:lnTo>
                  <a:pt x="370839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3E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3716020" y="4131679"/>
            <a:ext cx="348615" cy="349250"/>
          </a:xfrm>
          <a:custGeom>
            <a:avLst/>
            <a:gdLst/>
            <a:ahLst/>
            <a:cxnLst/>
            <a:rect l="l" t="t" r="r" b="b"/>
            <a:pathLst>
              <a:path w="348614" h="349250">
                <a:moveTo>
                  <a:pt x="0" y="0"/>
                </a:moveTo>
                <a:lnTo>
                  <a:pt x="0" y="22490"/>
                </a:lnTo>
                <a:lnTo>
                  <a:pt x="326389" y="348880"/>
                </a:lnTo>
                <a:lnTo>
                  <a:pt x="348614" y="348880"/>
                </a:lnTo>
                <a:lnTo>
                  <a:pt x="0" y="0"/>
                </a:lnTo>
                <a:close/>
              </a:path>
            </a:pathLst>
          </a:custGeom>
          <a:solidFill>
            <a:srgbClr val="A43E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3716020" y="4154170"/>
            <a:ext cx="326390" cy="326390"/>
          </a:xfrm>
          <a:custGeom>
            <a:avLst/>
            <a:gdLst/>
            <a:ahLst/>
            <a:cxnLst/>
            <a:rect l="l" t="t" r="r" b="b"/>
            <a:pathLst>
              <a:path w="326389" h="326389">
                <a:moveTo>
                  <a:pt x="0" y="0"/>
                </a:moveTo>
                <a:lnTo>
                  <a:pt x="0" y="20705"/>
                </a:lnTo>
                <a:lnTo>
                  <a:pt x="305451" y="326389"/>
                </a:lnTo>
                <a:lnTo>
                  <a:pt x="326389" y="326389"/>
                </a:lnTo>
                <a:lnTo>
                  <a:pt x="0" y="0"/>
                </a:lnTo>
                <a:close/>
              </a:path>
            </a:pathLst>
          </a:custGeom>
          <a:solidFill>
            <a:srgbClr val="A33D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3716020" y="4174875"/>
            <a:ext cx="306070" cy="306070"/>
          </a:xfrm>
          <a:custGeom>
            <a:avLst/>
            <a:gdLst/>
            <a:ahLst/>
            <a:cxnLst/>
            <a:rect l="l" t="t" r="r" b="b"/>
            <a:pathLst>
              <a:path w="306070" h="306070">
                <a:moveTo>
                  <a:pt x="0" y="0"/>
                </a:moveTo>
                <a:lnTo>
                  <a:pt x="0" y="22474"/>
                </a:lnTo>
                <a:lnTo>
                  <a:pt x="283210" y="305684"/>
                </a:lnTo>
                <a:lnTo>
                  <a:pt x="305451" y="305684"/>
                </a:lnTo>
                <a:lnTo>
                  <a:pt x="0" y="0"/>
                </a:lnTo>
                <a:close/>
              </a:path>
            </a:pathLst>
          </a:custGeom>
          <a:solidFill>
            <a:srgbClr val="A23C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3716020" y="4197350"/>
            <a:ext cx="283210" cy="283210"/>
          </a:xfrm>
          <a:custGeom>
            <a:avLst/>
            <a:gdLst/>
            <a:ahLst/>
            <a:cxnLst/>
            <a:rect l="l" t="t" r="r" b="b"/>
            <a:pathLst>
              <a:path w="283210" h="283210">
                <a:moveTo>
                  <a:pt x="0" y="0"/>
                </a:moveTo>
                <a:lnTo>
                  <a:pt x="0" y="22456"/>
                </a:lnTo>
                <a:lnTo>
                  <a:pt x="260951" y="283210"/>
                </a:lnTo>
                <a:lnTo>
                  <a:pt x="283210" y="283210"/>
                </a:lnTo>
                <a:lnTo>
                  <a:pt x="0" y="0"/>
                </a:lnTo>
                <a:close/>
              </a:path>
            </a:pathLst>
          </a:custGeom>
          <a:solidFill>
            <a:srgbClr val="A23C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3716020" y="4219807"/>
            <a:ext cx="260985" cy="260985"/>
          </a:xfrm>
          <a:custGeom>
            <a:avLst/>
            <a:gdLst/>
            <a:ahLst/>
            <a:cxnLst/>
            <a:rect l="l" t="t" r="r" b="b"/>
            <a:pathLst>
              <a:path w="260985" h="260985">
                <a:moveTo>
                  <a:pt x="0" y="0"/>
                </a:moveTo>
                <a:lnTo>
                  <a:pt x="0" y="20723"/>
                </a:lnTo>
                <a:lnTo>
                  <a:pt x="240029" y="260753"/>
                </a:lnTo>
                <a:lnTo>
                  <a:pt x="260951" y="260753"/>
                </a:lnTo>
                <a:lnTo>
                  <a:pt x="0" y="0"/>
                </a:lnTo>
                <a:close/>
              </a:path>
            </a:pathLst>
          </a:custGeom>
          <a:solidFill>
            <a:srgbClr val="A1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3716020" y="4240529"/>
            <a:ext cx="240029" cy="240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 txBox="1"/>
          <p:nvPr/>
        </p:nvSpPr>
        <p:spPr>
          <a:xfrm>
            <a:off x="3716020" y="3162300"/>
            <a:ext cx="2015489" cy="1316990"/>
          </a:xfrm>
          <a:prstGeom prst="rect">
            <a:avLst/>
          </a:prstGeom>
          <a:ln w="9344">
            <a:solidFill>
              <a:srgbClr val="FFFFF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539750" marR="67945" indent="-462280">
              <a:lnSpc>
                <a:spcPct val="100000"/>
              </a:lnSpc>
            </a:pPr>
            <a:r>
              <a:rPr sz="2000" b="1" spc="10" dirty="0">
                <a:latin typeface="Tahoma"/>
                <a:cs typeface="Tahoma"/>
              </a:rPr>
              <a:t>H</a:t>
            </a:r>
            <a:r>
              <a:rPr sz="2000" b="1" spc="-10" dirty="0">
                <a:latin typeface="Tahoma"/>
                <a:cs typeface="Tahoma"/>
              </a:rPr>
              <a:t>e</a:t>
            </a:r>
            <a:r>
              <a:rPr sz="2000" b="1" dirty="0">
                <a:latin typeface="Tahoma"/>
                <a:cs typeface="Tahoma"/>
              </a:rPr>
              <a:t>ma</a:t>
            </a:r>
            <a:r>
              <a:rPr sz="2000" b="1" spc="-5" dirty="0">
                <a:latin typeface="Tahoma"/>
                <a:cs typeface="Tahoma"/>
              </a:rPr>
              <a:t>t</a:t>
            </a:r>
            <a:r>
              <a:rPr sz="2000" b="1" dirty="0">
                <a:latin typeface="Tahoma"/>
                <a:cs typeface="Tahoma"/>
              </a:rPr>
              <a:t>o</a:t>
            </a:r>
            <a:r>
              <a:rPr sz="2000" b="1" spc="-10" dirty="0">
                <a:latin typeface="Tahoma"/>
                <a:cs typeface="Tahoma"/>
              </a:rPr>
              <a:t>p</a:t>
            </a:r>
            <a:r>
              <a:rPr sz="2000" b="1" spc="5" dirty="0">
                <a:latin typeface="Tahoma"/>
                <a:cs typeface="Tahoma"/>
              </a:rPr>
              <a:t>o</a:t>
            </a:r>
            <a:r>
              <a:rPr sz="2000" b="1" spc="-5" dirty="0">
                <a:latin typeface="Tahoma"/>
                <a:cs typeface="Tahoma"/>
              </a:rPr>
              <a:t>i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-5" dirty="0">
                <a:latin typeface="Tahoma"/>
                <a:cs typeface="Tahoma"/>
              </a:rPr>
              <a:t>ti</a:t>
            </a:r>
            <a:r>
              <a:rPr sz="2000" b="1" dirty="0">
                <a:latin typeface="Tahoma"/>
                <a:cs typeface="Tahoma"/>
              </a:rPr>
              <a:t>c  </a:t>
            </a:r>
            <a:r>
              <a:rPr sz="2000" b="1" spc="-5" dirty="0">
                <a:latin typeface="Tahoma"/>
                <a:cs typeface="Tahoma"/>
              </a:rPr>
              <a:t>System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84" name="object 1184"/>
          <p:cNvSpPr txBox="1"/>
          <p:nvPr/>
        </p:nvSpPr>
        <p:spPr>
          <a:xfrm>
            <a:off x="3749040" y="6500326"/>
            <a:ext cx="164782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www.freelivedoctor.com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5898" y="461581"/>
            <a:ext cx="6700902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10" dirty="0" smtClean="0">
                <a:solidFill>
                  <a:srgbClr val="000000"/>
                </a:solidFill>
              </a:rPr>
              <a:t>Definitions</a:t>
            </a:r>
            <a:endParaRPr spc="-10"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24406"/>
            <a:ext cx="8021955" cy="48050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5" dirty="0">
                <a:latin typeface="Calibri"/>
                <a:cs typeface="Calibri"/>
              </a:rPr>
              <a:t>Define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20" dirty="0">
                <a:latin typeface="Calibri"/>
                <a:cs typeface="Calibri"/>
              </a:rPr>
              <a:t>“CBC”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800" spc="-15" dirty="0">
                <a:latin typeface="Calibri"/>
                <a:cs typeface="Calibri"/>
              </a:rPr>
              <a:t>Define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explain </a:t>
            </a:r>
            <a:r>
              <a:rPr sz="2800" spc="-20" dirty="0">
                <a:latin typeface="Calibri"/>
                <a:cs typeface="Calibri"/>
              </a:rPr>
              <a:t>red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10" dirty="0">
                <a:latin typeface="Calibri"/>
                <a:cs typeface="Calibri"/>
              </a:rPr>
              <a:t>indices</a:t>
            </a:r>
            <a:r>
              <a:rPr sz="2800" spc="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including</a:t>
            </a:r>
            <a:endParaRPr sz="2800">
              <a:latin typeface="Calibri"/>
              <a:cs typeface="Calibri"/>
            </a:endParaRPr>
          </a:p>
          <a:p>
            <a:pPr marL="622300">
              <a:lnSpc>
                <a:spcPct val="100000"/>
              </a:lnSpc>
            </a:pPr>
            <a:r>
              <a:rPr sz="2800" i="1" spc="-10" dirty="0">
                <a:latin typeface="Calibri"/>
                <a:cs typeface="Calibri"/>
              </a:rPr>
              <a:t>derived </a:t>
            </a:r>
            <a:r>
              <a:rPr sz="2800" i="1" spc="-5" dirty="0">
                <a:latin typeface="Calibri"/>
                <a:cs typeface="Calibri"/>
              </a:rPr>
              <a:t>values </a:t>
            </a:r>
            <a:r>
              <a:rPr sz="2800" spc="-5" dirty="0">
                <a:latin typeface="Calibri"/>
                <a:cs typeface="Calibri"/>
              </a:rPr>
              <a:t>such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65" dirty="0">
                <a:latin typeface="Calibri"/>
                <a:cs typeface="Calibri"/>
              </a:rPr>
              <a:t>MCV, </a:t>
            </a:r>
            <a:r>
              <a:rPr sz="2800" spc="-10" dirty="0">
                <a:latin typeface="Calibri"/>
                <a:cs typeface="Calibri"/>
              </a:rPr>
              <a:t>MCHC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MCH</a:t>
            </a:r>
            <a:endParaRPr sz="28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670"/>
              </a:spcBef>
              <a:buAutoNum type="arabicPeriod" startAt="3"/>
              <a:tabLst>
                <a:tab pos="621665" algn="l"/>
                <a:tab pos="622300" algn="l"/>
              </a:tabLst>
            </a:pPr>
            <a:r>
              <a:rPr sz="2800" spc="-15" dirty="0">
                <a:latin typeface="Calibri"/>
                <a:cs typeface="Calibri"/>
              </a:rPr>
              <a:t>Define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explain </a:t>
            </a:r>
            <a:r>
              <a:rPr sz="2800" spc="-10" dirty="0">
                <a:latin typeface="Calibri"/>
                <a:cs typeface="Calibri"/>
              </a:rPr>
              <a:t>erythrocyte </a:t>
            </a:r>
            <a:r>
              <a:rPr sz="2800" spc="-15" dirty="0">
                <a:latin typeface="Calibri"/>
                <a:cs typeface="Calibri"/>
              </a:rPr>
              <a:t>sedimentation</a:t>
            </a:r>
            <a:r>
              <a:rPr sz="2800" spc="16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rate</a:t>
            </a:r>
            <a:endParaRPr sz="2800">
              <a:latin typeface="Calibri"/>
              <a:cs typeface="Calibri"/>
            </a:endParaRPr>
          </a:p>
          <a:p>
            <a:pPr marL="622300" marR="5080" indent="-609600">
              <a:lnSpc>
                <a:spcPct val="100000"/>
              </a:lnSpc>
              <a:spcBef>
                <a:spcPts val="670"/>
              </a:spcBef>
              <a:buAutoNum type="arabicPeriod" startAt="3"/>
              <a:tabLst>
                <a:tab pos="621665" algn="l"/>
                <a:tab pos="622300" algn="l"/>
              </a:tabLst>
            </a:pPr>
            <a:r>
              <a:rPr sz="2800" spc="-5" dirty="0">
                <a:latin typeface="Calibri"/>
                <a:cs typeface="Calibri"/>
              </a:rPr>
              <a:t>Describe the main cell types </a:t>
            </a:r>
            <a:r>
              <a:rPr sz="2800" spc="-10" dirty="0">
                <a:latin typeface="Calibri"/>
                <a:cs typeface="Calibri"/>
              </a:rPr>
              <a:t>observed in </a:t>
            </a:r>
            <a:r>
              <a:rPr sz="2800" spc="-15" dirty="0">
                <a:latin typeface="Calibri"/>
                <a:cs typeface="Calibri"/>
              </a:rPr>
              <a:t>peripheral  </a:t>
            </a:r>
            <a:r>
              <a:rPr sz="2800" spc="-10" dirty="0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  <a:p>
            <a:pPr marL="622300" marR="447675" indent="-609600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621665" algn="l"/>
                <a:tab pos="622300" algn="l"/>
              </a:tabLst>
            </a:pPr>
            <a:r>
              <a:rPr sz="2800" spc="-5" dirty="0">
                <a:latin typeface="Calibri"/>
                <a:cs typeface="Calibri"/>
              </a:rPr>
              <a:t>Describe </a:t>
            </a:r>
            <a:r>
              <a:rPr sz="2800" spc="-10" dirty="0">
                <a:latin typeface="Calibri"/>
                <a:cs typeface="Calibri"/>
              </a:rPr>
              <a:t>what is meant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term </a:t>
            </a:r>
            <a:r>
              <a:rPr sz="2800" spc="-30" dirty="0">
                <a:latin typeface="Calibri"/>
                <a:cs typeface="Calibri"/>
              </a:rPr>
              <a:t>“differential  </a:t>
            </a:r>
            <a:r>
              <a:rPr sz="2800" spc="-35" dirty="0">
                <a:latin typeface="Calibri"/>
                <a:cs typeface="Calibri"/>
              </a:rPr>
              <a:t>count”.</a:t>
            </a:r>
            <a:endParaRPr sz="2800">
              <a:latin typeface="Calibri"/>
              <a:cs typeface="Calibri"/>
            </a:endParaRPr>
          </a:p>
          <a:p>
            <a:pPr marL="622300" marR="222885" indent="-609600">
              <a:lnSpc>
                <a:spcPct val="100000"/>
              </a:lnSpc>
              <a:spcBef>
                <a:spcPts val="670"/>
              </a:spcBef>
              <a:buAutoNum type="arabicPeriod" startAt="3"/>
              <a:tabLst>
                <a:tab pos="621665" algn="l"/>
                <a:tab pos="622300" algn="l"/>
              </a:tabLst>
            </a:pPr>
            <a:r>
              <a:rPr sz="2800" spc="-5" dirty="0">
                <a:latin typeface="Calibri"/>
                <a:cs typeface="Calibri"/>
              </a:rPr>
              <a:t>Describe the </a:t>
            </a:r>
            <a:r>
              <a:rPr sz="2800" spc="-10" dirty="0">
                <a:latin typeface="Calibri"/>
                <a:cs typeface="Calibri"/>
              </a:rPr>
              <a:t>distribution </a:t>
            </a:r>
            <a:r>
              <a:rPr sz="2800" spc="-5" dirty="0">
                <a:latin typeface="Calibri"/>
                <a:cs typeface="Calibri"/>
              </a:rPr>
              <a:t>&amp; morphology of cells </a:t>
            </a:r>
            <a:r>
              <a:rPr sz="2800" spc="-1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certain common </a:t>
            </a:r>
            <a:r>
              <a:rPr sz="2800" spc="-5" dirty="0">
                <a:latin typeface="Calibri"/>
                <a:cs typeface="Calibri"/>
              </a:rPr>
              <a:t>“Blood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Pictures”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679196"/>
            <a:ext cx="7665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Clinical </a:t>
            </a:r>
            <a:r>
              <a:rPr sz="40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Diagnostic </a:t>
            </a:r>
            <a:r>
              <a:rPr sz="40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Laboratories</a:t>
            </a:r>
            <a:r>
              <a:rPr sz="4000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sz="40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offer</a:t>
            </a:r>
            <a:r>
              <a:rPr sz="4000" spc="-15" dirty="0">
                <a:solidFill>
                  <a:srgbClr val="FF0000"/>
                </a:solidFill>
              </a:rPr>
              <a:t>: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799336"/>
            <a:ext cx="7618730" cy="44145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200" spc="-5" dirty="0">
                <a:solidFill>
                  <a:srgbClr val="CC00CC"/>
                </a:solidFill>
                <a:latin typeface="Calibri"/>
                <a:cs typeface="Calibri"/>
              </a:rPr>
              <a:t>“</a:t>
            </a:r>
            <a:r>
              <a:rPr sz="3600" b="1" spc="-5" dirty="0">
                <a:solidFill>
                  <a:srgbClr val="CC00CC"/>
                </a:solidFill>
                <a:latin typeface="Calibri"/>
                <a:cs typeface="Calibri"/>
              </a:rPr>
              <a:t>CBC</a:t>
            </a:r>
            <a:r>
              <a:rPr sz="3600" spc="-5" dirty="0">
                <a:solidFill>
                  <a:srgbClr val="CC00CC"/>
                </a:solidFill>
                <a:latin typeface="Calibri"/>
                <a:cs typeface="Calibri"/>
              </a:rPr>
              <a:t>”</a:t>
            </a:r>
            <a:endParaRPr sz="3600">
              <a:latin typeface="Calibri"/>
              <a:cs typeface="Calibri"/>
            </a:endParaRPr>
          </a:p>
          <a:p>
            <a:pPr marL="622300" marR="504190" indent="-60960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621665" algn="l"/>
                <a:tab pos="622300" algn="l"/>
                <a:tab pos="4698365" algn="l"/>
              </a:tabLst>
            </a:pPr>
            <a:r>
              <a:rPr sz="3600" dirty="0">
                <a:solidFill>
                  <a:srgbClr val="3333CC"/>
                </a:solidFill>
                <a:latin typeface="Calibri"/>
                <a:cs typeface="Calibri"/>
              </a:rPr>
              <a:t>“</a:t>
            </a:r>
            <a:r>
              <a:rPr sz="3600" b="1" dirty="0">
                <a:solidFill>
                  <a:srgbClr val="3333CC"/>
                </a:solidFill>
                <a:latin typeface="Calibri"/>
                <a:cs typeface="Calibri"/>
              </a:rPr>
              <a:t>CBC plus</a:t>
            </a:r>
            <a:r>
              <a:rPr sz="3600" b="1" spc="1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600" b="1" spc="-50" dirty="0">
                <a:solidFill>
                  <a:srgbClr val="3333CC"/>
                </a:solidFill>
                <a:latin typeface="Calibri"/>
                <a:cs typeface="Calibri"/>
              </a:rPr>
              <a:t>Diff</a:t>
            </a:r>
            <a:r>
              <a:rPr sz="3600" spc="-50" dirty="0">
                <a:solidFill>
                  <a:srgbClr val="3333CC"/>
                </a:solidFill>
                <a:latin typeface="Calibri"/>
                <a:cs typeface="Calibri"/>
              </a:rPr>
              <a:t>.”</a:t>
            </a:r>
            <a:r>
              <a:rPr sz="3600" spc="-5" dirty="0">
                <a:solidFill>
                  <a:srgbClr val="3333CC"/>
                </a:solidFill>
                <a:latin typeface="Calibri"/>
                <a:cs typeface="Calibri"/>
              </a:rPr>
              <a:t> [CBC	</a:t>
            </a:r>
            <a:r>
              <a:rPr sz="3600" dirty="0">
                <a:solidFill>
                  <a:srgbClr val="3333CC"/>
                </a:solidFill>
                <a:latin typeface="Calibri"/>
                <a:cs typeface="Calibri"/>
              </a:rPr>
              <a:t>+</a:t>
            </a:r>
            <a:r>
              <a:rPr sz="3600" spc="-8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3333CC"/>
                </a:solidFill>
                <a:latin typeface="Calibri"/>
                <a:cs typeface="Calibri"/>
              </a:rPr>
              <a:t>Differential  </a:t>
            </a:r>
            <a:r>
              <a:rPr sz="3600" spc="-15" dirty="0">
                <a:solidFill>
                  <a:srgbClr val="3333CC"/>
                </a:solidFill>
                <a:latin typeface="Calibri"/>
                <a:cs typeface="Calibri"/>
              </a:rPr>
              <a:t>count]</a:t>
            </a:r>
            <a:endParaRPr sz="36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600" spc="-10" dirty="0">
                <a:solidFill>
                  <a:srgbClr val="008000"/>
                </a:solidFill>
                <a:latin typeface="Calibri"/>
                <a:cs typeface="Calibri"/>
              </a:rPr>
              <a:t>Above </a:t>
            </a:r>
            <a:r>
              <a:rPr sz="3600" dirty="0">
                <a:solidFill>
                  <a:srgbClr val="008000"/>
                </a:solidFill>
                <a:latin typeface="Symbol"/>
                <a:cs typeface="Symbol"/>
              </a:rPr>
              <a:t></a:t>
            </a:r>
            <a:r>
              <a:rPr sz="360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008000"/>
                </a:solidFill>
                <a:latin typeface="Calibri"/>
                <a:cs typeface="Calibri"/>
              </a:rPr>
              <a:t>“</a:t>
            </a:r>
            <a:r>
              <a:rPr sz="3600" b="1" spc="-10" dirty="0">
                <a:solidFill>
                  <a:srgbClr val="008000"/>
                </a:solidFill>
                <a:latin typeface="Calibri"/>
                <a:cs typeface="Calibri"/>
              </a:rPr>
              <a:t>Reticulocyte</a:t>
            </a:r>
            <a:r>
              <a:rPr sz="3600" b="1" spc="-1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8000"/>
                </a:solidFill>
                <a:latin typeface="Calibri"/>
                <a:cs typeface="Calibri"/>
              </a:rPr>
              <a:t>count</a:t>
            </a:r>
            <a:r>
              <a:rPr sz="3600" spc="-10" dirty="0">
                <a:solidFill>
                  <a:srgbClr val="008000"/>
                </a:solidFill>
                <a:latin typeface="Calibri"/>
                <a:cs typeface="Calibri"/>
              </a:rPr>
              <a:t>”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200">
              <a:latin typeface="Times New Roman"/>
              <a:cs typeface="Times New Roman"/>
            </a:endParaRPr>
          </a:p>
          <a:p>
            <a:pPr marL="621665" marR="5080" indent="-609600">
              <a:lnSpc>
                <a:spcPct val="100000"/>
              </a:lnSpc>
            </a:pP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do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these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terms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mean, and </a:t>
            </a:r>
            <a:r>
              <a:rPr sz="3600" spc="-5" dirty="0">
                <a:solidFill>
                  <a:srgbClr val="FF0000"/>
                </a:solidFill>
                <a:latin typeface="Calibri"/>
                <a:cs typeface="Calibri"/>
              </a:rPr>
              <a:t>how</a:t>
            </a:r>
            <a:r>
              <a:rPr sz="3600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spc="-15" dirty="0">
                <a:solidFill>
                  <a:srgbClr val="FF0000"/>
                </a:solidFill>
                <a:latin typeface="Calibri"/>
                <a:cs typeface="Calibri"/>
              </a:rPr>
              <a:t>are  </a:t>
            </a:r>
            <a:r>
              <a:rPr sz="3600" spc="-10" dirty="0">
                <a:solidFill>
                  <a:srgbClr val="FF0000"/>
                </a:solidFill>
                <a:latin typeface="Calibri"/>
                <a:cs typeface="Calibri"/>
              </a:rPr>
              <a:t>they</a:t>
            </a:r>
            <a:r>
              <a:rPr sz="3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0000"/>
                </a:solidFill>
                <a:latin typeface="Calibri"/>
                <a:cs typeface="Calibri"/>
              </a:rPr>
              <a:t>used?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4270" y="327469"/>
            <a:ext cx="23803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</a:rPr>
              <a:t>CBC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546351"/>
            <a:ext cx="7435850" cy="452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83185" indent="-609600">
              <a:lnSpc>
                <a:spcPct val="130000"/>
              </a:lnSpc>
              <a:spcBef>
                <a:spcPts val="100"/>
              </a:spcBef>
              <a:buAutoNum type="arabicPeriod"/>
              <a:tabLst>
                <a:tab pos="622300" algn="l"/>
              </a:tabLst>
            </a:pPr>
            <a:r>
              <a:rPr sz="3600" spc="20" dirty="0">
                <a:solidFill>
                  <a:srgbClr val="990099"/>
                </a:solidFill>
                <a:latin typeface="Arial Black"/>
                <a:cs typeface="Arial Black"/>
              </a:rPr>
              <a:t>White </a:t>
            </a:r>
            <a:r>
              <a:rPr sz="3600" spc="-5" dirty="0">
                <a:solidFill>
                  <a:srgbClr val="990099"/>
                </a:solidFill>
                <a:latin typeface="Arial Black"/>
                <a:cs typeface="Arial Black"/>
              </a:rPr>
              <a:t>Cell </a:t>
            </a:r>
            <a:r>
              <a:rPr sz="3600" dirty="0">
                <a:solidFill>
                  <a:srgbClr val="990099"/>
                </a:solidFill>
                <a:latin typeface="Arial Black"/>
                <a:cs typeface="Arial Black"/>
              </a:rPr>
              <a:t>count</a:t>
            </a:r>
            <a:r>
              <a:rPr sz="3600" spc="-60" dirty="0">
                <a:solidFill>
                  <a:srgbClr val="990099"/>
                </a:solidFill>
                <a:latin typeface="Arial Black"/>
                <a:cs typeface="Arial Black"/>
              </a:rPr>
              <a:t> </a:t>
            </a:r>
            <a:r>
              <a:rPr sz="3600" spc="-165" dirty="0">
                <a:solidFill>
                  <a:srgbClr val="990099"/>
                </a:solidFill>
                <a:latin typeface="Arial Black"/>
                <a:cs typeface="Arial Black"/>
              </a:rPr>
              <a:t>(leukocyte  </a:t>
            </a:r>
            <a:r>
              <a:rPr sz="3600" spc="-135" dirty="0">
                <a:solidFill>
                  <a:srgbClr val="990099"/>
                </a:solidFill>
                <a:latin typeface="Arial Black"/>
                <a:cs typeface="Arial Black"/>
              </a:rPr>
              <a:t>count)</a:t>
            </a:r>
            <a:endParaRPr sz="3600" dirty="0">
              <a:latin typeface="Arial Black"/>
              <a:cs typeface="Arial Black"/>
            </a:endParaRPr>
          </a:p>
          <a:p>
            <a:pPr marL="622300" indent="-6096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622300" algn="l"/>
              </a:tabLst>
            </a:pPr>
            <a:r>
              <a:rPr sz="3600" spc="-10" dirty="0">
                <a:solidFill>
                  <a:srgbClr val="0000FF"/>
                </a:solidFill>
                <a:latin typeface="Arial Black"/>
                <a:cs typeface="Arial Black"/>
              </a:rPr>
              <a:t>Platelet</a:t>
            </a:r>
            <a:r>
              <a:rPr sz="3600" spc="-15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0000FF"/>
                </a:solidFill>
                <a:latin typeface="Arial Black"/>
                <a:cs typeface="Arial Black"/>
              </a:rPr>
              <a:t>count</a:t>
            </a:r>
            <a:endParaRPr sz="3600" dirty="0">
              <a:latin typeface="Arial Black"/>
              <a:cs typeface="Arial Black"/>
            </a:endParaRPr>
          </a:p>
          <a:p>
            <a:pPr marL="622300" marR="5080" indent="-609600">
              <a:lnSpc>
                <a:spcPct val="130000"/>
              </a:lnSpc>
              <a:spcBef>
                <a:spcPts val="860"/>
              </a:spcBef>
              <a:buAutoNum type="arabicPeriod"/>
              <a:tabLst>
                <a:tab pos="622300" algn="l"/>
              </a:tabLst>
            </a:pPr>
            <a:r>
              <a:rPr sz="3600" spc="-30" dirty="0">
                <a:solidFill>
                  <a:srgbClr val="FF3300"/>
                </a:solidFill>
                <a:latin typeface="Arial Black"/>
                <a:cs typeface="Arial Black"/>
              </a:rPr>
              <a:t>Red </a:t>
            </a:r>
            <a:r>
              <a:rPr sz="3600" dirty="0">
                <a:solidFill>
                  <a:srgbClr val="FF3300"/>
                </a:solidFill>
                <a:latin typeface="Arial Black"/>
                <a:cs typeface="Arial Black"/>
              </a:rPr>
              <a:t>cell </a:t>
            </a:r>
            <a:r>
              <a:rPr sz="3600" spc="-5" dirty="0">
                <a:solidFill>
                  <a:srgbClr val="FF3300"/>
                </a:solidFill>
                <a:latin typeface="Arial Black"/>
                <a:cs typeface="Arial Black"/>
              </a:rPr>
              <a:t>count,</a:t>
            </a:r>
            <a:r>
              <a:rPr sz="3600" spc="-30" dirty="0">
                <a:solidFill>
                  <a:srgbClr val="FF33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3300"/>
                </a:solidFill>
                <a:latin typeface="Arial Black"/>
                <a:cs typeface="Arial Black"/>
              </a:rPr>
              <a:t>hemoglobin  </a:t>
            </a:r>
            <a:r>
              <a:rPr sz="3600" spc="-5" dirty="0">
                <a:solidFill>
                  <a:srgbClr val="FF3300"/>
                </a:solidFill>
                <a:latin typeface="Arial Black"/>
                <a:cs typeface="Arial Black"/>
              </a:rPr>
              <a:t>concentration </a:t>
            </a:r>
            <a:r>
              <a:rPr sz="3600" dirty="0">
                <a:solidFill>
                  <a:srgbClr val="FF3300"/>
                </a:solidFill>
                <a:latin typeface="Arial Black"/>
                <a:cs typeface="Arial Black"/>
              </a:rPr>
              <a:t>and </a:t>
            </a:r>
            <a:r>
              <a:rPr sz="3600" spc="15" dirty="0">
                <a:solidFill>
                  <a:srgbClr val="FF3300"/>
                </a:solidFill>
                <a:latin typeface="Arial Black"/>
                <a:cs typeface="Arial Black"/>
              </a:rPr>
              <a:t>red </a:t>
            </a:r>
            <a:r>
              <a:rPr sz="3600" dirty="0">
                <a:solidFill>
                  <a:srgbClr val="FF3300"/>
                </a:solidFill>
                <a:latin typeface="Arial Black"/>
                <a:cs typeface="Arial Black"/>
              </a:rPr>
              <a:t>cell  indices</a:t>
            </a:r>
            <a:endParaRPr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145516"/>
            <a:ext cx="6275070" cy="5219065"/>
          </a:xfrm>
          <a:prstGeom prst="rect">
            <a:avLst/>
          </a:prstGeom>
        </p:spPr>
        <p:txBody>
          <a:bodyPr vert="horz" wrap="square" lIns="0" tIns="328930" rIns="0" bIns="0" rtlCol="0">
            <a:spAutoFit/>
          </a:bodyPr>
          <a:lstStyle/>
          <a:p>
            <a:pPr marL="2419350">
              <a:lnSpc>
                <a:spcPct val="100000"/>
              </a:lnSpc>
              <a:spcBef>
                <a:spcPts val="2590"/>
              </a:spcBef>
            </a:pPr>
            <a:r>
              <a:rPr sz="4400" spc="-5" dirty="0">
                <a:solidFill>
                  <a:srgbClr val="3333CC"/>
                </a:solidFill>
                <a:latin typeface="Calibri"/>
                <a:cs typeface="Calibri"/>
              </a:rPr>
              <a:t>What</a:t>
            </a:r>
            <a:r>
              <a:rPr sz="4400" spc="-9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3333CC"/>
                </a:solidFill>
                <a:latin typeface="Calibri"/>
                <a:cs typeface="Calibri"/>
              </a:rPr>
              <a:t>Specimen?</a:t>
            </a:r>
            <a:endParaRPr sz="4400">
              <a:latin typeface="Calibri"/>
              <a:cs typeface="Calibri"/>
            </a:endParaRPr>
          </a:p>
          <a:p>
            <a:pPr marL="355600" marR="249554" indent="-342900">
              <a:lnSpc>
                <a:spcPct val="12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sz="4400" spc="5" dirty="0">
                <a:solidFill>
                  <a:srgbClr val="9900CC"/>
                </a:solidFill>
                <a:latin typeface="Calibri"/>
                <a:cs typeface="Calibri"/>
              </a:rPr>
              <a:t>Whole </a:t>
            </a:r>
            <a:r>
              <a:rPr sz="4400" dirty="0">
                <a:solidFill>
                  <a:srgbClr val="9900CC"/>
                </a:solidFill>
                <a:latin typeface="Calibri"/>
                <a:cs typeface="Calibri"/>
              </a:rPr>
              <a:t>blood,  </a:t>
            </a:r>
            <a:r>
              <a:rPr sz="4400" spc="-5" dirty="0">
                <a:solidFill>
                  <a:srgbClr val="9900CC"/>
                </a:solidFill>
                <a:latin typeface="Calibri"/>
                <a:cs typeface="Calibri"/>
              </a:rPr>
              <a:t>uncentrifuged,  </a:t>
            </a:r>
            <a:r>
              <a:rPr sz="4400" spc="-15" dirty="0">
                <a:solidFill>
                  <a:srgbClr val="9900CC"/>
                </a:solidFill>
                <a:latin typeface="Calibri"/>
                <a:cs typeface="Calibri"/>
              </a:rPr>
              <a:t>anticoagulated </a:t>
            </a:r>
            <a:r>
              <a:rPr sz="4400" dirty="0">
                <a:solidFill>
                  <a:srgbClr val="9900CC"/>
                </a:solidFill>
                <a:latin typeface="Calibri"/>
                <a:cs typeface="Calibri"/>
              </a:rPr>
              <a:t>with </a:t>
            </a:r>
            <a:r>
              <a:rPr sz="4400" u="heavy" dirty="0">
                <a:solidFill>
                  <a:srgbClr val="9900CC"/>
                </a:solidFill>
                <a:uFill>
                  <a:solidFill>
                    <a:srgbClr val="9900CC"/>
                  </a:solidFill>
                </a:uFill>
                <a:latin typeface="Calibri"/>
                <a:cs typeface="Calibri"/>
              </a:rPr>
              <a:t> </a:t>
            </a:r>
            <a:r>
              <a:rPr sz="4400" u="heavy" spc="-100" dirty="0">
                <a:solidFill>
                  <a:srgbClr val="9900CC"/>
                </a:solidFill>
                <a:uFill>
                  <a:solidFill>
                    <a:srgbClr val="9900CC"/>
                  </a:solidFill>
                </a:uFill>
                <a:latin typeface="Calibri"/>
                <a:cs typeface="Calibri"/>
              </a:rPr>
              <a:t>EDTA</a:t>
            </a:r>
            <a:r>
              <a:rPr sz="4400" spc="-10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9900CC"/>
                </a:solidFill>
                <a:latin typeface="Calibri"/>
                <a:cs typeface="Calibri"/>
              </a:rPr>
              <a:t>(Purple or </a:t>
            </a:r>
            <a:r>
              <a:rPr sz="4400" spc="-15" dirty="0">
                <a:solidFill>
                  <a:srgbClr val="9900CC"/>
                </a:solidFill>
                <a:latin typeface="Calibri"/>
                <a:cs typeface="Calibri"/>
              </a:rPr>
              <a:t>lavender  </a:t>
            </a:r>
            <a:r>
              <a:rPr sz="4400" spc="-10" dirty="0">
                <a:solidFill>
                  <a:srgbClr val="9900CC"/>
                </a:solidFill>
                <a:latin typeface="Calibri"/>
                <a:cs typeface="Calibri"/>
              </a:rPr>
              <a:t>cap)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6608" y="1300213"/>
            <a:ext cx="1336667" cy="5181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5902" y="186944"/>
            <a:ext cx="4562698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9900CC"/>
                  </a:solidFill>
                </a:uFill>
              </a:rPr>
              <a:t>Cell</a:t>
            </a:r>
            <a:r>
              <a:rPr u="heavy" spc="-85" dirty="0">
                <a:uFill>
                  <a:solidFill>
                    <a:srgbClr val="9900CC"/>
                  </a:solidFill>
                </a:uFill>
              </a:rPr>
              <a:t> </a:t>
            </a:r>
            <a:r>
              <a:rPr lang="en-US" u="heavy" spc="-85" dirty="0" smtClean="0">
                <a:uFill>
                  <a:solidFill>
                    <a:srgbClr val="9900CC"/>
                  </a:solidFill>
                </a:uFill>
              </a:rPr>
              <a:t>C</a:t>
            </a:r>
            <a:r>
              <a:rPr u="heavy" spc="-5" dirty="0" smtClean="0">
                <a:uFill>
                  <a:solidFill>
                    <a:srgbClr val="9900CC"/>
                  </a:solidFill>
                </a:uFill>
              </a:rPr>
              <a:t>ounts</a:t>
            </a:r>
            <a:endParaRPr u="heavy" spc="-5" dirty="0">
              <a:uFill>
                <a:solidFill>
                  <a:srgbClr val="9900CC"/>
                </a:solidFill>
              </a:u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5464" y="3186683"/>
            <a:ext cx="934211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6279" y="3186683"/>
            <a:ext cx="624839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226312"/>
            <a:ext cx="7086600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77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White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cells,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red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cells 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(erythrocytes)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and  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platelets are counted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per unit volume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of  whole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blood.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Calibri"/>
                <a:cs typeface="Calibri"/>
              </a:rPr>
              <a:t>Unit volume: per </a:t>
            </a:r>
            <a:r>
              <a:rPr sz="3200" b="1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alibri"/>
                <a:cs typeface="Calibri"/>
              </a:rPr>
              <a:t>cubic </a:t>
            </a:r>
            <a:r>
              <a:rPr sz="3200" b="1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Calibri"/>
                <a:cs typeface="Calibri"/>
              </a:rPr>
              <a:t>millimeter</a:t>
            </a:r>
            <a:r>
              <a:rPr sz="3200" b="1" spc="-10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333CC"/>
                </a:solidFill>
                <a:latin typeface="Calibri"/>
                <a:cs typeface="Calibri"/>
              </a:rPr>
              <a:t>(mm</a:t>
            </a:r>
            <a:r>
              <a:rPr sz="3150" baseline="25132" dirty="0">
                <a:solidFill>
                  <a:srgbClr val="3333CC"/>
                </a:solidFill>
                <a:latin typeface="Calibri"/>
                <a:cs typeface="Calibri"/>
              </a:rPr>
              <a:t>3</a:t>
            </a:r>
            <a:r>
              <a:rPr sz="3200" dirty="0">
                <a:solidFill>
                  <a:srgbClr val="3333CC"/>
                </a:solidFill>
                <a:latin typeface="Calibri"/>
                <a:cs typeface="Calibri"/>
              </a:rPr>
              <a:t>)  </a:t>
            </a:r>
            <a:r>
              <a:rPr sz="3200" spc="-5" dirty="0">
                <a:solidFill>
                  <a:srgbClr val="3333CC"/>
                </a:solidFill>
                <a:latin typeface="Calibri"/>
                <a:cs typeface="Calibri"/>
              </a:rPr>
              <a:t>which is the same </a:t>
            </a:r>
            <a:r>
              <a:rPr sz="3200" dirty="0">
                <a:solidFill>
                  <a:srgbClr val="3333CC"/>
                </a:solidFill>
                <a:latin typeface="Calibri"/>
                <a:cs typeface="Calibri"/>
              </a:rPr>
              <a:t>as</a:t>
            </a:r>
            <a:r>
              <a:rPr sz="3200" spc="35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µL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325213"/>
            <a:ext cx="256540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CC00CC"/>
                </a:solidFill>
                <a:latin typeface="Courier New"/>
                <a:cs typeface="Courier New"/>
              </a:rPr>
              <a:t>WBC</a:t>
            </a:r>
            <a:endParaRPr sz="320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CC00CC"/>
                </a:solidFill>
                <a:latin typeface="Courier New"/>
                <a:cs typeface="Courier New"/>
              </a:rPr>
              <a:t>Platelets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7770" y="4325213"/>
            <a:ext cx="507301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9745" marR="5080" indent="-487680">
              <a:lnSpc>
                <a:spcPct val="120000"/>
              </a:lnSpc>
              <a:spcBef>
                <a:spcPts val="100"/>
              </a:spcBef>
            </a:pPr>
            <a:r>
              <a:rPr sz="3200" dirty="0">
                <a:solidFill>
                  <a:srgbClr val="CC00CC"/>
                </a:solidFill>
                <a:latin typeface="Courier New"/>
                <a:cs typeface="Courier New"/>
              </a:rPr>
              <a:t>4.0-10.0 x </a:t>
            </a:r>
            <a:r>
              <a:rPr sz="3200" spc="5" dirty="0">
                <a:solidFill>
                  <a:srgbClr val="CC00CC"/>
                </a:solidFill>
                <a:latin typeface="Courier New"/>
                <a:cs typeface="Courier New"/>
              </a:rPr>
              <a:t>10</a:t>
            </a:r>
            <a:r>
              <a:rPr sz="3150" spc="7" baseline="25132" dirty="0">
                <a:solidFill>
                  <a:srgbClr val="CC00CC"/>
                </a:solidFill>
                <a:latin typeface="Courier New"/>
                <a:cs typeface="Courier New"/>
              </a:rPr>
              <a:t>3</a:t>
            </a:r>
            <a:r>
              <a:rPr sz="3200" spc="5" dirty="0">
                <a:solidFill>
                  <a:srgbClr val="CC00CC"/>
                </a:solidFill>
                <a:latin typeface="Courier New"/>
                <a:cs typeface="Courier New"/>
              </a:rPr>
              <a:t>/cu </a:t>
            </a:r>
            <a:r>
              <a:rPr sz="3200" spc="-5" dirty="0">
                <a:solidFill>
                  <a:srgbClr val="CC00CC"/>
                </a:solidFill>
                <a:latin typeface="Courier New"/>
                <a:cs typeface="Courier New"/>
              </a:rPr>
              <a:t>mm  </a:t>
            </a:r>
            <a:r>
              <a:rPr sz="3200" dirty="0">
                <a:solidFill>
                  <a:srgbClr val="CC00CC"/>
                </a:solidFill>
                <a:latin typeface="Courier New"/>
                <a:cs typeface="Courier New"/>
              </a:rPr>
              <a:t>150-450 x 10</a:t>
            </a:r>
            <a:r>
              <a:rPr sz="3150" baseline="25132" dirty="0">
                <a:solidFill>
                  <a:srgbClr val="CC00CC"/>
                </a:solidFill>
                <a:latin typeface="Courier New"/>
                <a:cs typeface="Courier New"/>
              </a:rPr>
              <a:t>3</a:t>
            </a:r>
            <a:r>
              <a:rPr sz="3200" dirty="0">
                <a:solidFill>
                  <a:srgbClr val="CC00CC"/>
                </a:solidFill>
                <a:latin typeface="Courier New"/>
                <a:cs typeface="Courier New"/>
              </a:rPr>
              <a:t>/cu</a:t>
            </a:r>
            <a:r>
              <a:rPr sz="3200" spc="-55" dirty="0">
                <a:solidFill>
                  <a:srgbClr val="CC00CC"/>
                </a:solidFill>
                <a:latin typeface="Courier New"/>
                <a:cs typeface="Courier New"/>
              </a:rPr>
              <a:t> </a:t>
            </a:r>
            <a:r>
              <a:rPr sz="3200" spc="-5" dirty="0">
                <a:solidFill>
                  <a:srgbClr val="CC00CC"/>
                </a:solidFill>
                <a:latin typeface="Courier New"/>
                <a:cs typeface="Courier New"/>
              </a:rPr>
              <a:t>mm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5592572"/>
            <a:ext cx="6881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308225" algn="l"/>
              </a:tabLst>
            </a:pPr>
            <a:r>
              <a:rPr sz="3200" b="1" spc="-5" dirty="0">
                <a:solidFill>
                  <a:srgbClr val="CC00CC"/>
                </a:solidFill>
                <a:latin typeface="Courier New"/>
                <a:cs typeface="Courier New"/>
              </a:rPr>
              <a:t>RBC	</a:t>
            </a:r>
            <a:r>
              <a:rPr sz="3200" dirty="0">
                <a:solidFill>
                  <a:srgbClr val="CC00CC"/>
                </a:solidFill>
                <a:latin typeface="Courier New"/>
                <a:cs typeface="Courier New"/>
              </a:rPr>
              <a:t>4.5-5.9 x 10</a:t>
            </a:r>
            <a:r>
              <a:rPr sz="3150" baseline="25132" dirty="0">
                <a:solidFill>
                  <a:srgbClr val="CC00CC"/>
                </a:solidFill>
                <a:latin typeface="Courier New"/>
                <a:cs typeface="Courier New"/>
              </a:rPr>
              <a:t>6</a:t>
            </a:r>
            <a:r>
              <a:rPr sz="3200" dirty="0">
                <a:solidFill>
                  <a:srgbClr val="CC00CC"/>
                </a:solidFill>
                <a:latin typeface="Courier New"/>
                <a:cs typeface="Courier New"/>
              </a:rPr>
              <a:t>/cu</a:t>
            </a:r>
            <a:r>
              <a:rPr sz="3200" spc="-55" dirty="0">
                <a:solidFill>
                  <a:srgbClr val="CC00CC"/>
                </a:solidFill>
                <a:latin typeface="Courier New"/>
                <a:cs typeface="Courier New"/>
              </a:rPr>
              <a:t> </a:t>
            </a:r>
            <a:r>
              <a:rPr sz="3200" spc="-5" dirty="0">
                <a:solidFill>
                  <a:srgbClr val="CC00CC"/>
                </a:solidFill>
                <a:latin typeface="Courier New"/>
                <a:cs typeface="Courier New"/>
              </a:rPr>
              <a:t>mm</a:t>
            </a:r>
            <a:endParaRPr sz="320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5902" y="186944"/>
            <a:ext cx="3495898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uFill>
                  <a:solidFill>
                    <a:srgbClr val="9900CC"/>
                  </a:solidFill>
                </a:uFill>
              </a:rPr>
              <a:t>Cell</a:t>
            </a:r>
            <a:r>
              <a:rPr u="heavy" spc="-85" dirty="0">
                <a:uFill>
                  <a:solidFill>
                    <a:srgbClr val="9900CC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9900CC"/>
                  </a:solidFill>
                </a:uFill>
              </a:rPr>
              <a:t>Counts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26312"/>
            <a:ext cx="56140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33CC"/>
                </a:solidFill>
                <a:latin typeface="Calibri"/>
                <a:cs typeface="Calibri"/>
              </a:rPr>
              <a:t>Unit volume: per </a:t>
            </a:r>
            <a:r>
              <a:rPr sz="3200" b="1" spc="-10" dirty="0">
                <a:solidFill>
                  <a:srgbClr val="3333CC"/>
                </a:solidFill>
                <a:latin typeface="Calibri"/>
                <a:cs typeface="Calibri"/>
              </a:rPr>
              <a:t>liter </a:t>
            </a:r>
            <a:r>
              <a:rPr sz="3200" b="1" spc="-5" dirty="0">
                <a:solidFill>
                  <a:srgbClr val="3333CC"/>
                </a:solidFill>
                <a:latin typeface="Calibri"/>
                <a:cs typeface="Calibri"/>
              </a:rPr>
              <a:t>(SI</a:t>
            </a:r>
            <a:r>
              <a:rPr sz="3200" b="1" spc="-15" dirty="0">
                <a:solidFill>
                  <a:srgbClr val="3333C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333CC"/>
                </a:solidFill>
                <a:latin typeface="Calibri"/>
                <a:cs typeface="Calibri"/>
              </a:rPr>
              <a:t>units)</a:t>
            </a:r>
            <a:r>
              <a:rPr sz="3200" dirty="0">
                <a:solidFill>
                  <a:srgbClr val="3333CC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862173"/>
            <a:ext cx="256540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CC00CC"/>
                </a:solidFill>
                <a:latin typeface="Courier New"/>
                <a:cs typeface="Courier New"/>
              </a:rPr>
              <a:t>WBC</a:t>
            </a:r>
            <a:endParaRPr sz="3200" dirty="0">
              <a:latin typeface="Courier New"/>
              <a:cs typeface="Courier New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CC00CC"/>
                </a:solidFill>
                <a:latin typeface="Courier New"/>
                <a:cs typeface="Courier New"/>
              </a:rPr>
              <a:t>Platelets</a:t>
            </a:r>
            <a:endParaRPr sz="32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7770" y="2862173"/>
            <a:ext cx="409638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b="1" dirty="0">
                <a:solidFill>
                  <a:srgbClr val="CC00CC"/>
                </a:solidFill>
                <a:latin typeface="Courier New"/>
                <a:cs typeface="Courier New"/>
              </a:rPr>
              <a:t>4.0-10.0 x</a:t>
            </a:r>
            <a:r>
              <a:rPr sz="3200" b="1" spc="-60" dirty="0">
                <a:solidFill>
                  <a:srgbClr val="CC00CC"/>
                </a:solidFill>
                <a:latin typeface="Courier New"/>
                <a:cs typeface="Courier New"/>
              </a:rPr>
              <a:t> </a:t>
            </a:r>
            <a:r>
              <a:rPr sz="3200" b="1" spc="5" dirty="0">
                <a:solidFill>
                  <a:srgbClr val="CC00CC"/>
                </a:solidFill>
                <a:latin typeface="Courier New"/>
                <a:cs typeface="Courier New"/>
              </a:rPr>
              <a:t>10</a:t>
            </a:r>
            <a:r>
              <a:rPr sz="3150" b="1" spc="7" baseline="25132" dirty="0">
                <a:solidFill>
                  <a:srgbClr val="CC00CC"/>
                </a:solidFill>
                <a:latin typeface="Courier New"/>
                <a:cs typeface="Courier New"/>
              </a:rPr>
              <a:t>9</a:t>
            </a:r>
            <a:r>
              <a:rPr sz="3200" b="1" spc="5" dirty="0">
                <a:solidFill>
                  <a:srgbClr val="CC00CC"/>
                </a:solidFill>
                <a:latin typeface="Courier New"/>
                <a:cs typeface="Courier New"/>
              </a:rPr>
              <a:t>/L</a:t>
            </a:r>
            <a:endParaRPr sz="3200" b="1" dirty="0">
              <a:latin typeface="Courier New"/>
              <a:cs typeface="Courier New"/>
            </a:endParaRPr>
          </a:p>
          <a:p>
            <a:pPr marL="499745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solidFill>
                  <a:srgbClr val="CC00CC"/>
                </a:solidFill>
                <a:latin typeface="Courier New"/>
                <a:cs typeface="Courier New"/>
              </a:rPr>
              <a:t>150-450 x</a:t>
            </a:r>
            <a:r>
              <a:rPr sz="3200" b="1" spc="-65" dirty="0">
                <a:solidFill>
                  <a:srgbClr val="CC00CC"/>
                </a:solidFill>
                <a:latin typeface="Courier New"/>
                <a:cs typeface="Courier New"/>
              </a:rPr>
              <a:t> </a:t>
            </a:r>
            <a:r>
              <a:rPr sz="3200" b="1" dirty="0">
                <a:solidFill>
                  <a:srgbClr val="CC00CC"/>
                </a:solidFill>
                <a:latin typeface="Courier New"/>
                <a:cs typeface="Courier New"/>
              </a:rPr>
              <a:t>10</a:t>
            </a:r>
            <a:r>
              <a:rPr sz="3150" b="1" baseline="25132" dirty="0">
                <a:solidFill>
                  <a:srgbClr val="CC00CC"/>
                </a:solidFill>
                <a:latin typeface="Courier New"/>
                <a:cs typeface="Courier New"/>
              </a:rPr>
              <a:t>9</a:t>
            </a:r>
            <a:r>
              <a:rPr sz="3200" b="1" dirty="0">
                <a:solidFill>
                  <a:srgbClr val="CC00CC"/>
                </a:solidFill>
                <a:latin typeface="Courier New"/>
                <a:cs typeface="Courier New"/>
              </a:rPr>
              <a:t>/L</a:t>
            </a:r>
            <a:endParaRPr sz="3200" b="1" dirty="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129532"/>
            <a:ext cx="60680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2308225" algn="l"/>
              </a:tabLst>
            </a:pPr>
            <a:r>
              <a:rPr sz="3200" b="1" spc="-5" dirty="0">
                <a:solidFill>
                  <a:srgbClr val="CC00CC"/>
                </a:solidFill>
                <a:latin typeface="Courier New"/>
                <a:cs typeface="Courier New"/>
              </a:rPr>
              <a:t>RBC	</a:t>
            </a:r>
            <a:r>
              <a:rPr sz="3200" b="1" dirty="0">
                <a:solidFill>
                  <a:srgbClr val="CC00CC"/>
                </a:solidFill>
                <a:latin typeface="Courier New"/>
                <a:cs typeface="Courier New"/>
              </a:rPr>
              <a:t>4.5-5.9 x</a:t>
            </a:r>
            <a:r>
              <a:rPr sz="3200" b="1" spc="-70" dirty="0">
                <a:solidFill>
                  <a:srgbClr val="CC00CC"/>
                </a:solidFill>
                <a:latin typeface="Courier New"/>
                <a:cs typeface="Courier New"/>
              </a:rPr>
              <a:t> </a:t>
            </a:r>
            <a:r>
              <a:rPr sz="3200" b="1" spc="5" dirty="0">
                <a:solidFill>
                  <a:srgbClr val="CC00CC"/>
                </a:solidFill>
                <a:latin typeface="Courier New"/>
                <a:cs typeface="Courier New"/>
              </a:rPr>
              <a:t>10</a:t>
            </a:r>
            <a:r>
              <a:rPr sz="3150" b="1" spc="7" baseline="25132" dirty="0">
                <a:solidFill>
                  <a:srgbClr val="CC00CC"/>
                </a:solidFill>
                <a:latin typeface="Courier New"/>
                <a:cs typeface="Courier New"/>
              </a:rPr>
              <a:t>12</a:t>
            </a:r>
            <a:r>
              <a:rPr sz="3200" b="1" spc="5" dirty="0">
                <a:solidFill>
                  <a:srgbClr val="CC00CC"/>
                </a:solidFill>
                <a:latin typeface="Courier New"/>
                <a:cs typeface="Courier New"/>
              </a:rPr>
              <a:t>/L</a:t>
            </a:r>
            <a:endParaRPr sz="3200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intuser\Downloads\20191014_11473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214" y="461581"/>
            <a:ext cx="8058786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Hemoglobin &amp; </a:t>
            </a:r>
            <a:r>
              <a:rPr spc="-25" dirty="0">
                <a:solidFill>
                  <a:srgbClr val="000000"/>
                </a:solidFill>
              </a:rPr>
              <a:t>Red </a:t>
            </a:r>
            <a:r>
              <a:rPr dirty="0">
                <a:solidFill>
                  <a:srgbClr val="000000"/>
                </a:solidFill>
              </a:rPr>
              <a:t>Cell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Indices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272946"/>
            <a:ext cx="7538720" cy="489648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400" spc="-5" dirty="0">
                <a:solidFill>
                  <a:srgbClr val="FF3300"/>
                </a:solidFill>
                <a:latin typeface="Calibri"/>
                <a:cs typeface="Calibri"/>
              </a:rPr>
              <a:t>Hemoglobin</a:t>
            </a:r>
            <a:endParaRPr sz="3400" dirty="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400" spc="-10" dirty="0">
                <a:solidFill>
                  <a:srgbClr val="0000FF"/>
                </a:solidFill>
                <a:latin typeface="Calibri"/>
                <a:cs typeface="Calibri"/>
              </a:rPr>
              <a:t>Hematocrit</a:t>
            </a:r>
            <a:endParaRPr sz="3400" dirty="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400" spc="-25" dirty="0">
                <a:solidFill>
                  <a:srgbClr val="990099"/>
                </a:solidFill>
                <a:latin typeface="Calibri"/>
                <a:cs typeface="Calibri"/>
              </a:rPr>
              <a:t>Red </a:t>
            </a:r>
            <a:r>
              <a:rPr sz="3400" spc="-5" dirty="0">
                <a:solidFill>
                  <a:srgbClr val="990099"/>
                </a:solidFill>
                <a:latin typeface="Calibri"/>
                <a:cs typeface="Calibri"/>
              </a:rPr>
              <a:t>cell</a:t>
            </a:r>
            <a:r>
              <a:rPr sz="3400" spc="-20" dirty="0">
                <a:solidFill>
                  <a:srgbClr val="990099"/>
                </a:solidFill>
                <a:latin typeface="Calibri"/>
                <a:cs typeface="Calibri"/>
              </a:rPr>
              <a:t> </a:t>
            </a:r>
            <a:r>
              <a:rPr sz="3400" spc="-15" dirty="0">
                <a:solidFill>
                  <a:srgbClr val="990099"/>
                </a:solidFill>
                <a:latin typeface="Calibri"/>
                <a:cs typeface="Calibri"/>
              </a:rPr>
              <a:t>count</a:t>
            </a:r>
            <a:endParaRPr sz="3400" dirty="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400" spc="-5" dirty="0">
                <a:solidFill>
                  <a:srgbClr val="008000"/>
                </a:solidFill>
                <a:latin typeface="Calibri"/>
                <a:cs typeface="Calibri"/>
              </a:rPr>
              <a:t>Mean cell (corpuscular) </a:t>
            </a:r>
            <a:r>
              <a:rPr sz="3400" i="1" spc="-5" dirty="0">
                <a:solidFill>
                  <a:srgbClr val="008000"/>
                </a:solidFill>
                <a:latin typeface="Calibri"/>
                <a:cs typeface="Calibri"/>
              </a:rPr>
              <a:t>volume </a:t>
            </a:r>
            <a:r>
              <a:rPr sz="3400" spc="-5" dirty="0">
                <a:solidFill>
                  <a:srgbClr val="008000"/>
                </a:solidFill>
                <a:latin typeface="Calibri"/>
                <a:cs typeface="Calibri"/>
              </a:rPr>
              <a:t>or</a:t>
            </a:r>
            <a:r>
              <a:rPr sz="3400" spc="-12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008000"/>
                </a:solidFill>
                <a:latin typeface="Calibri"/>
                <a:cs typeface="Calibri"/>
              </a:rPr>
              <a:t>MCV</a:t>
            </a:r>
            <a:endParaRPr sz="3400" dirty="0">
              <a:latin typeface="Calibri"/>
              <a:cs typeface="Calibri"/>
            </a:endParaRPr>
          </a:p>
          <a:p>
            <a:pPr marL="622300" marR="30480" indent="-609600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400" spc="-5" dirty="0">
                <a:solidFill>
                  <a:srgbClr val="FF3300"/>
                </a:solidFill>
                <a:latin typeface="Calibri"/>
                <a:cs typeface="Calibri"/>
              </a:rPr>
              <a:t>Mean cell </a:t>
            </a:r>
            <a:r>
              <a:rPr sz="3400" i="1" spc="-5" dirty="0">
                <a:solidFill>
                  <a:srgbClr val="FF3300"/>
                </a:solidFill>
                <a:latin typeface="Calibri"/>
                <a:cs typeface="Calibri"/>
              </a:rPr>
              <a:t>hemoglobin </a:t>
            </a:r>
            <a:r>
              <a:rPr sz="3400" i="1" spc="-10" dirty="0">
                <a:solidFill>
                  <a:srgbClr val="FF3300"/>
                </a:solidFill>
                <a:latin typeface="Calibri"/>
                <a:cs typeface="Calibri"/>
              </a:rPr>
              <a:t>concentration </a:t>
            </a:r>
            <a:r>
              <a:rPr sz="3400" spc="-5" dirty="0">
                <a:solidFill>
                  <a:srgbClr val="FF3300"/>
                </a:solidFill>
                <a:latin typeface="Calibri"/>
                <a:cs typeface="Calibri"/>
              </a:rPr>
              <a:t>or  MCHC</a:t>
            </a:r>
            <a:endParaRPr sz="3400" dirty="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400" spc="-5" dirty="0">
                <a:solidFill>
                  <a:srgbClr val="C0504D"/>
                </a:solidFill>
                <a:latin typeface="Calibri"/>
                <a:cs typeface="Calibri"/>
              </a:rPr>
              <a:t>Mean cell </a:t>
            </a:r>
            <a:r>
              <a:rPr sz="3400" i="1" spc="-5" dirty="0">
                <a:solidFill>
                  <a:srgbClr val="C0504D"/>
                </a:solidFill>
                <a:latin typeface="Calibri"/>
                <a:cs typeface="Calibri"/>
              </a:rPr>
              <a:t>hemoglobin </a:t>
            </a:r>
            <a:r>
              <a:rPr sz="3400" i="1" spc="-25" dirty="0">
                <a:solidFill>
                  <a:srgbClr val="C0504D"/>
                </a:solidFill>
                <a:latin typeface="Calibri"/>
                <a:cs typeface="Calibri"/>
              </a:rPr>
              <a:t>content </a:t>
            </a:r>
            <a:r>
              <a:rPr sz="3400" spc="-5" dirty="0">
                <a:solidFill>
                  <a:srgbClr val="C0504D"/>
                </a:solidFill>
                <a:latin typeface="Calibri"/>
                <a:cs typeface="Calibri"/>
              </a:rPr>
              <a:t>or</a:t>
            </a:r>
            <a:r>
              <a:rPr sz="3400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C0504D"/>
                </a:solidFill>
                <a:latin typeface="Calibri"/>
                <a:cs typeface="Calibri"/>
              </a:rPr>
              <a:t>MCH</a:t>
            </a:r>
            <a:endParaRPr sz="3400" dirty="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3400" spc="-25" dirty="0">
                <a:latin typeface="Calibri"/>
                <a:cs typeface="Calibri"/>
              </a:rPr>
              <a:t>Red </a:t>
            </a:r>
            <a:r>
              <a:rPr sz="3400" spc="-5" dirty="0">
                <a:latin typeface="Calibri"/>
                <a:cs typeface="Calibri"/>
              </a:rPr>
              <a:t>cell distribution width or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spc="-15" dirty="0">
                <a:latin typeface="Calibri"/>
                <a:cs typeface="Calibri"/>
              </a:rPr>
              <a:t>RDW</a:t>
            </a:r>
            <a:endParaRPr sz="3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4748" y="4216155"/>
            <a:ext cx="569595" cy="1200785"/>
          </a:xfrm>
          <a:custGeom>
            <a:avLst/>
            <a:gdLst/>
            <a:ahLst/>
            <a:cxnLst/>
            <a:rect l="l" t="t" r="r" b="b"/>
            <a:pathLst>
              <a:path w="569594" h="1200785">
                <a:moveTo>
                  <a:pt x="0" y="0"/>
                </a:moveTo>
                <a:lnTo>
                  <a:pt x="0" y="976388"/>
                </a:lnTo>
                <a:lnTo>
                  <a:pt x="4584" y="1016714"/>
                </a:lnTo>
                <a:lnTo>
                  <a:pt x="17801" y="1054669"/>
                </a:lnTo>
                <a:lnTo>
                  <a:pt x="38847" y="1089619"/>
                </a:lnTo>
                <a:lnTo>
                  <a:pt x="66919" y="1120931"/>
                </a:lnTo>
                <a:lnTo>
                  <a:pt x="101213" y="1147970"/>
                </a:lnTo>
                <a:lnTo>
                  <a:pt x="140924" y="1170104"/>
                </a:lnTo>
                <a:lnTo>
                  <a:pt x="185250" y="1186698"/>
                </a:lnTo>
                <a:lnTo>
                  <a:pt x="233387" y="1197119"/>
                </a:lnTo>
                <a:lnTo>
                  <a:pt x="284530" y="1200734"/>
                </a:lnTo>
                <a:lnTo>
                  <a:pt x="335678" y="1197119"/>
                </a:lnTo>
                <a:lnTo>
                  <a:pt x="383817" y="1186698"/>
                </a:lnTo>
                <a:lnTo>
                  <a:pt x="428145" y="1170104"/>
                </a:lnTo>
                <a:lnTo>
                  <a:pt x="467858" y="1147970"/>
                </a:lnTo>
                <a:lnTo>
                  <a:pt x="502153" y="1120931"/>
                </a:lnTo>
                <a:lnTo>
                  <a:pt x="530225" y="1089619"/>
                </a:lnTo>
                <a:lnTo>
                  <a:pt x="551272" y="1054669"/>
                </a:lnTo>
                <a:lnTo>
                  <a:pt x="564489" y="1016714"/>
                </a:lnTo>
                <a:lnTo>
                  <a:pt x="569074" y="976388"/>
                </a:lnTo>
                <a:lnTo>
                  <a:pt x="569074" y="224345"/>
                </a:lnTo>
                <a:lnTo>
                  <a:pt x="284530" y="224345"/>
                </a:lnTo>
                <a:lnTo>
                  <a:pt x="233387" y="220730"/>
                </a:lnTo>
                <a:lnTo>
                  <a:pt x="185250" y="210309"/>
                </a:lnTo>
                <a:lnTo>
                  <a:pt x="140924" y="193715"/>
                </a:lnTo>
                <a:lnTo>
                  <a:pt x="101213" y="171581"/>
                </a:lnTo>
                <a:lnTo>
                  <a:pt x="66919" y="144542"/>
                </a:lnTo>
                <a:lnTo>
                  <a:pt x="38847" y="113230"/>
                </a:lnTo>
                <a:lnTo>
                  <a:pt x="17801" y="78280"/>
                </a:lnTo>
                <a:lnTo>
                  <a:pt x="4584" y="40326"/>
                </a:lnTo>
                <a:lnTo>
                  <a:pt x="0" y="0"/>
                </a:lnTo>
                <a:close/>
              </a:path>
              <a:path w="569594" h="1200785">
                <a:moveTo>
                  <a:pt x="569074" y="0"/>
                </a:moveTo>
                <a:lnTo>
                  <a:pt x="564489" y="40326"/>
                </a:lnTo>
                <a:lnTo>
                  <a:pt x="551272" y="78280"/>
                </a:lnTo>
                <a:lnTo>
                  <a:pt x="530225" y="113230"/>
                </a:lnTo>
                <a:lnTo>
                  <a:pt x="502153" y="144542"/>
                </a:lnTo>
                <a:lnTo>
                  <a:pt x="467858" y="171581"/>
                </a:lnTo>
                <a:lnTo>
                  <a:pt x="428145" y="193715"/>
                </a:lnTo>
                <a:lnTo>
                  <a:pt x="383817" y="210309"/>
                </a:lnTo>
                <a:lnTo>
                  <a:pt x="335678" y="220730"/>
                </a:lnTo>
                <a:lnTo>
                  <a:pt x="284530" y="224345"/>
                </a:lnTo>
                <a:lnTo>
                  <a:pt x="569074" y="224345"/>
                </a:lnTo>
                <a:lnTo>
                  <a:pt x="5690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748" y="3991809"/>
            <a:ext cx="569595" cy="448945"/>
          </a:xfrm>
          <a:custGeom>
            <a:avLst/>
            <a:gdLst/>
            <a:ahLst/>
            <a:cxnLst/>
            <a:rect l="l" t="t" r="r" b="b"/>
            <a:pathLst>
              <a:path w="569594" h="448945">
                <a:moveTo>
                  <a:pt x="284530" y="0"/>
                </a:moveTo>
                <a:lnTo>
                  <a:pt x="233387" y="3614"/>
                </a:lnTo>
                <a:lnTo>
                  <a:pt x="185250" y="14035"/>
                </a:lnTo>
                <a:lnTo>
                  <a:pt x="140924" y="30630"/>
                </a:lnTo>
                <a:lnTo>
                  <a:pt x="101213" y="52763"/>
                </a:lnTo>
                <a:lnTo>
                  <a:pt x="66919" y="79803"/>
                </a:lnTo>
                <a:lnTo>
                  <a:pt x="38847" y="111114"/>
                </a:lnTo>
                <a:lnTo>
                  <a:pt x="17801" y="146064"/>
                </a:lnTo>
                <a:lnTo>
                  <a:pt x="4584" y="184019"/>
                </a:lnTo>
                <a:lnTo>
                  <a:pt x="0" y="224345"/>
                </a:lnTo>
                <a:lnTo>
                  <a:pt x="4584" y="264671"/>
                </a:lnTo>
                <a:lnTo>
                  <a:pt x="17801" y="302626"/>
                </a:lnTo>
                <a:lnTo>
                  <a:pt x="38847" y="337576"/>
                </a:lnTo>
                <a:lnTo>
                  <a:pt x="66919" y="368887"/>
                </a:lnTo>
                <a:lnTo>
                  <a:pt x="101213" y="395927"/>
                </a:lnTo>
                <a:lnTo>
                  <a:pt x="140924" y="418060"/>
                </a:lnTo>
                <a:lnTo>
                  <a:pt x="185250" y="434655"/>
                </a:lnTo>
                <a:lnTo>
                  <a:pt x="233387" y="445076"/>
                </a:lnTo>
                <a:lnTo>
                  <a:pt x="284530" y="448691"/>
                </a:lnTo>
                <a:lnTo>
                  <a:pt x="335678" y="445076"/>
                </a:lnTo>
                <a:lnTo>
                  <a:pt x="383817" y="434655"/>
                </a:lnTo>
                <a:lnTo>
                  <a:pt x="428145" y="418060"/>
                </a:lnTo>
                <a:lnTo>
                  <a:pt x="467858" y="395927"/>
                </a:lnTo>
                <a:lnTo>
                  <a:pt x="502153" y="368887"/>
                </a:lnTo>
                <a:lnTo>
                  <a:pt x="530225" y="337576"/>
                </a:lnTo>
                <a:lnTo>
                  <a:pt x="551272" y="302626"/>
                </a:lnTo>
                <a:lnTo>
                  <a:pt x="564489" y="264671"/>
                </a:lnTo>
                <a:lnTo>
                  <a:pt x="569074" y="224345"/>
                </a:lnTo>
                <a:lnTo>
                  <a:pt x="564489" y="184019"/>
                </a:lnTo>
                <a:lnTo>
                  <a:pt x="551272" y="146064"/>
                </a:lnTo>
                <a:lnTo>
                  <a:pt x="530225" y="111114"/>
                </a:lnTo>
                <a:lnTo>
                  <a:pt x="502153" y="79803"/>
                </a:lnTo>
                <a:lnTo>
                  <a:pt x="467858" y="52763"/>
                </a:lnTo>
                <a:lnTo>
                  <a:pt x="428145" y="30630"/>
                </a:lnTo>
                <a:lnTo>
                  <a:pt x="383817" y="14035"/>
                </a:lnTo>
                <a:lnTo>
                  <a:pt x="335678" y="3614"/>
                </a:lnTo>
                <a:lnTo>
                  <a:pt x="284530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185" y="3539957"/>
            <a:ext cx="653415" cy="1870710"/>
          </a:xfrm>
          <a:custGeom>
            <a:avLst/>
            <a:gdLst/>
            <a:ahLst/>
            <a:cxnLst/>
            <a:rect l="l" t="t" r="r" b="b"/>
            <a:pathLst>
              <a:path w="653415" h="1870710">
                <a:moveTo>
                  <a:pt x="44947" y="0"/>
                </a:moveTo>
                <a:lnTo>
                  <a:pt x="41297" y="62299"/>
                </a:lnTo>
                <a:lnTo>
                  <a:pt x="37669" y="124533"/>
                </a:lnTo>
                <a:lnTo>
                  <a:pt x="34084" y="186637"/>
                </a:lnTo>
                <a:lnTo>
                  <a:pt x="30563" y="248545"/>
                </a:lnTo>
                <a:lnTo>
                  <a:pt x="27128" y="310192"/>
                </a:lnTo>
                <a:lnTo>
                  <a:pt x="23800" y="371513"/>
                </a:lnTo>
                <a:lnTo>
                  <a:pt x="20600" y="432444"/>
                </a:lnTo>
                <a:lnTo>
                  <a:pt x="17550" y="492917"/>
                </a:lnTo>
                <a:lnTo>
                  <a:pt x="14671" y="552869"/>
                </a:lnTo>
                <a:lnTo>
                  <a:pt x="11985" y="612235"/>
                </a:lnTo>
                <a:lnTo>
                  <a:pt x="9513" y="670948"/>
                </a:lnTo>
                <a:lnTo>
                  <a:pt x="7277" y="728944"/>
                </a:lnTo>
                <a:lnTo>
                  <a:pt x="5297" y="786158"/>
                </a:lnTo>
                <a:lnTo>
                  <a:pt x="3595" y="842524"/>
                </a:lnTo>
                <a:lnTo>
                  <a:pt x="2193" y="897978"/>
                </a:lnTo>
                <a:lnTo>
                  <a:pt x="1112" y="952453"/>
                </a:lnTo>
                <a:lnTo>
                  <a:pt x="374" y="1005886"/>
                </a:lnTo>
                <a:lnTo>
                  <a:pt x="0" y="1058210"/>
                </a:lnTo>
                <a:lnTo>
                  <a:pt x="10" y="1109360"/>
                </a:lnTo>
                <a:lnTo>
                  <a:pt x="428" y="1159272"/>
                </a:lnTo>
                <a:lnTo>
                  <a:pt x="1273" y="1207879"/>
                </a:lnTo>
                <a:lnTo>
                  <a:pt x="2568" y="1255118"/>
                </a:lnTo>
                <a:lnTo>
                  <a:pt x="4334" y="1300922"/>
                </a:lnTo>
                <a:lnTo>
                  <a:pt x="6592" y="1345227"/>
                </a:lnTo>
                <a:lnTo>
                  <a:pt x="9363" y="1387966"/>
                </a:lnTo>
                <a:lnTo>
                  <a:pt x="12670" y="1429076"/>
                </a:lnTo>
                <a:lnTo>
                  <a:pt x="16534" y="1468491"/>
                </a:lnTo>
                <a:lnTo>
                  <a:pt x="26015" y="1541974"/>
                </a:lnTo>
                <a:lnTo>
                  <a:pt x="37980" y="1607894"/>
                </a:lnTo>
                <a:lnTo>
                  <a:pt x="64721" y="1698154"/>
                </a:lnTo>
                <a:lnTo>
                  <a:pt x="90068" y="1747475"/>
                </a:lnTo>
                <a:lnTo>
                  <a:pt x="120119" y="1786831"/>
                </a:lnTo>
                <a:lnTo>
                  <a:pt x="154004" y="1817234"/>
                </a:lnTo>
                <a:lnTo>
                  <a:pt x="190854" y="1839695"/>
                </a:lnTo>
                <a:lnTo>
                  <a:pt x="229800" y="1855227"/>
                </a:lnTo>
                <a:lnTo>
                  <a:pt x="269973" y="1864842"/>
                </a:lnTo>
                <a:lnTo>
                  <a:pt x="310504" y="1869552"/>
                </a:lnTo>
                <a:lnTo>
                  <a:pt x="350524" y="1870370"/>
                </a:lnTo>
                <a:lnTo>
                  <a:pt x="389163" y="1868307"/>
                </a:lnTo>
                <a:lnTo>
                  <a:pt x="425553" y="1864376"/>
                </a:lnTo>
                <a:lnTo>
                  <a:pt x="458824" y="1859589"/>
                </a:lnTo>
                <a:lnTo>
                  <a:pt x="488108" y="1854958"/>
                </a:lnTo>
                <a:lnTo>
                  <a:pt x="512535" y="1851494"/>
                </a:lnTo>
                <a:lnTo>
                  <a:pt x="550978" y="1834468"/>
                </a:lnTo>
                <a:lnTo>
                  <a:pt x="580560" y="1798134"/>
                </a:lnTo>
                <a:lnTo>
                  <a:pt x="602919" y="1749345"/>
                </a:lnTo>
                <a:lnTo>
                  <a:pt x="619688" y="1694950"/>
                </a:lnTo>
                <a:lnTo>
                  <a:pt x="632505" y="1641801"/>
                </a:lnTo>
                <a:lnTo>
                  <a:pt x="643003" y="1596749"/>
                </a:lnTo>
                <a:lnTo>
                  <a:pt x="652819" y="1566646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3816" y="3539954"/>
            <a:ext cx="0" cy="1598930"/>
          </a:xfrm>
          <a:custGeom>
            <a:avLst/>
            <a:gdLst/>
            <a:ahLst/>
            <a:cxnLst/>
            <a:rect l="l" t="t" r="r" b="b"/>
            <a:pathLst>
              <a:path h="1598929">
                <a:moveTo>
                  <a:pt x="0" y="1598866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4748" y="3505203"/>
            <a:ext cx="569595" cy="104775"/>
          </a:xfrm>
          <a:custGeom>
            <a:avLst/>
            <a:gdLst/>
            <a:ahLst/>
            <a:cxnLst/>
            <a:rect l="l" t="t" r="r" b="b"/>
            <a:pathLst>
              <a:path w="569594" h="104775">
                <a:moveTo>
                  <a:pt x="284530" y="0"/>
                </a:moveTo>
                <a:lnTo>
                  <a:pt x="208892" y="1862"/>
                </a:lnTo>
                <a:lnTo>
                  <a:pt x="140924" y="7118"/>
                </a:lnTo>
                <a:lnTo>
                  <a:pt x="83338" y="15270"/>
                </a:lnTo>
                <a:lnTo>
                  <a:pt x="38847" y="25821"/>
                </a:lnTo>
                <a:lnTo>
                  <a:pt x="0" y="52133"/>
                </a:lnTo>
                <a:lnTo>
                  <a:pt x="10164" y="65992"/>
                </a:lnTo>
                <a:lnTo>
                  <a:pt x="83338" y="88996"/>
                </a:lnTo>
                <a:lnTo>
                  <a:pt x="140924" y="97148"/>
                </a:lnTo>
                <a:lnTo>
                  <a:pt x="208892" y="102404"/>
                </a:lnTo>
                <a:lnTo>
                  <a:pt x="284530" y="104267"/>
                </a:lnTo>
                <a:lnTo>
                  <a:pt x="360173" y="102404"/>
                </a:lnTo>
                <a:lnTo>
                  <a:pt x="428145" y="97148"/>
                </a:lnTo>
                <a:lnTo>
                  <a:pt x="485733" y="88996"/>
                </a:lnTo>
                <a:lnTo>
                  <a:pt x="530225" y="78445"/>
                </a:lnTo>
                <a:lnTo>
                  <a:pt x="569074" y="52133"/>
                </a:lnTo>
                <a:lnTo>
                  <a:pt x="558910" y="38274"/>
                </a:lnTo>
                <a:lnTo>
                  <a:pt x="485733" y="15270"/>
                </a:lnTo>
                <a:lnTo>
                  <a:pt x="428145" y="7118"/>
                </a:lnTo>
                <a:lnTo>
                  <a:pt x="360173" y="1862"/>
                </a:lnTo>
                <a:lnTo>
                  <a:pt x="28453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748" y="3505203"/>
            <a:ext cx="569595" cy="104775"/>
          </a:xfrm>
          <a:custGeom>
            <a:avLst/>
            <a:gdLst/>
            <a:ahLst/>
            <a:cxnLst/>
            <a:rect l="l" t="t" r="r" b="b"/>
            <a:pathLst>
              <a:path w="569594" h="104775">
                <a:moveTo>
                  <a:pt x="0" y="52133"/>
                </a:moveTo>
                <a:lnTo>
                  <a:pt x="38847" y="25821"/>
                </a:lnTo>
                <a:lnTo>
                  <a:pt x="83338" y="15270"/>
                </a:lnTo>
                <a:lnTo>
                  <a:pt x="140924" y="7118"/>
                </a:lnTo>
                <a:lnTo>
                  <a:pt x="208892" y="1862"/>
                </a:lnTo>
                <a:lnTo>
                  <a:pt x="284530" y="0"/>
                </a:lnTo>
                <a:lnTo>
                  <a:pt x="360173" y="1862"/>
                </a:lnTo>
                <a:lnTo>
                  <a:pt x="428145" y="7118"/>
                </a:lnTo>
                <a:lnTo>
                  <a:pt x="485733" y="15270"/>
                </a:lnTo>
                <a:lnTo>
                  <a:pt x="530225" y="25821"/>
                </a:lnTo>
                <a:lnTo>
                  <a:pt x="569074" y="52133"/>
                </a:lnTo>
                <a:lnTo>
                  <a:pt x="558910" y="65992"/>
                </a:lnTo>
                <a:lnTo>
                  <a:pt x="485733" y="88996"/>
                </a:lnTo>
                <a:lnTo>
                  <a:pt x="428145" y="97148"/>
                </a:lnTo>
                <a:lnTo>
                  <a:pt x="360173" y="102404"/>
                </a:lnTo>
                <a:lnTo>
                  <a:pt x="284530" y="104267"/>
                </a:lnTo>
                <a:lnTo>
                  <a:pt x="208892" y="102404"/>
                </a:lnTo>
                <a:lnTo>
                  <a:pt x="140924" y="97148"/>
                </a:lnTo>
                <a:lnTo>
                  <a:pt x="83338" y="88996"/>
                </a:lnTo>
                <a:lnTo>
                  <a:pt x="38847" y="78445"/>
                </a:lnTo>
                <a:lnTo>
                  <a:pt x="0" y="5213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8344" y="2067305"/>
            <a:ext cx="6568440" cy="0"/>
          </a:xfrm>
          <a:custGeom>
            <a:avLst/>
            <a:gdLst/>
            <a:ahLst/>
            <a:cxnLst/>
            <a:rect l="l" t="t" r="r" b="b"/>
            <a:pathLst>
              <a:path w="6568440">
                <a:moveTo>
                  <a:pt x="0" y="0"/>
                </a:moveTo>
                <a:lnTo>
                  <a:pt x="6568440" y="0"/>
                </a:lnTo>
              </a:path>
            </a:pathLst>
          </a:custGeom>
          <a:ln w="5333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64540" y="1467104"/>
            <a:ext cx="7266305" cy="352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C0504D"/>
                </a:solidFill>
                <a:latin typeface="Arial"/>
                <a:cs typeface="Arial"/>
              </a:rPr>
              <a:t>1) </a:t>
            </a:r>
            <a:r>
              <a:rPr sz="4000" b="1" spc="-5" dirty="0">
                <a:solidFill>
                  <a:srgbClr val="C0504D"/>
                </a:solidFill>
                <a:latin typeface="Arial"/>
                <a:cs typeface="Arial"/>
              </a:rPr>
              <a:t>Hemoglobin</a:t>
            </a:r>
            <a:r>
              <a:rPr sz="4000" b="1" spc="-1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C0504D"/>
                </a:solidFill>
                <a:latin typeface="Arial"/>
                <a:cs typeface="Arial"/>
              </a:rPr>
              <a:t>concentration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C0504D"/>
                </a:solidFill>
                <a:latin typeface="Arial"/>
                <a:cs typeface="Arial"/>
              </a:rPr>
              <a:t>in grams/dL (grams per 100</a:t>
            </a:r>
            <a:r>
              <a:rPr sz="4000" spc="-10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C0504D"/>
                </a:solidFill>
                <a:latin typeface="Arial"/>
                <a:cs typeface="Arial"/>
              </a:rPr>
              <a:t>mL)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400">
              <a:latin typeface="Times New Roman"/>
              <a:cs typeface="Times New Roman"/>
            </a:endParaRPr>
          </a:p>
          <a:p>
            <a:pPr marL="1002665">
              <a:lnSpc>
                <a:spcPct val="100000"/>
              </a:lnSpc>
              <a:spcBef>
                <a:spcPts val="3340"/>
              </a:spcBef>
              <a:tabLst>
                <a:tab pos="3064510" algn="l"/>
              </a:tabLst>
            </a:pPr>
            <a:r>
              <a:rPr sz="4000" spc="-5" dirty="0">
                <a:solidFill>
                  <a:srgbClr val="008040"/>
                </a:solidFill>
                <a:latin typeface="Arial"/>
                <a:cs typeface="Arial"/>
              </a:rPr>
              <a:t>Normal:	12 -16 g/dL</a:t>
            </a:r>
            <a:r>
              <a:rPr sz="4000" spc="-125" dirty="0">
                <a:solidFill>
                  <a:srgbClr val="00804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8040"/>
                </a:solidFill>
                <a:latin typeface="Arial"/>
                <a:cs typeface="Arial"/>
              </a:rPr>
              <a:t>or</a:t>
            </a:r>
            <a:endParaRPr sz="4000">
              <a:latin typeface="Arial"/>
              <a:cs typeface="Arial"/>
            </a:endParaRPr>
          </a:p>
          <a:p>
            <a:pPr marL="1002665">
              <a:lnSpc>
                <a:spcPct val="100000"/>
              </a:lnSpc>
            </a:pPr>
            <a:r>
              <a:rPr sz="4000" spc="-5" dirty="0">
                <a:solidFill>
                  <a:srgbClr val="008040"/>
                </a:solidFill>
                <a:latin typeface="Arial"/>
                <a:cs typeface="Arial"/>
              </a:rPr>
              <a:t>120 – 160</a:t>
            </a:r>
            <a:r>
              <a:rPr sz="4000" spc="25" dirty="0">
                <a:solidFill>
                  <a:srgbClr val="008040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008040"/>
                </a:solidFill>
                <a:latin typeface="Arial"/>
                <a:cs typeface="Arial"/>
              </a:rPr>
              <a:t>g/L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457196"/>
            <a:ext cx="6099047" cy="644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41119" y="367284"/>
            <a:ext cx="5301994" cy="963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47800" y="381000"/>
            <a:ext cx="6096000" cy="64135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Red Blood Cell</a:t>
            </a:r>
            <a:r>
              <a:rPr sz="36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Indices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8602" y="530161"/>
            <a:ext cx="5086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C0504D"/>
                </a:solidFill>
                <a:latin typeface="Calibri"/>
                <a:cs typeface="Calibri"/>
              </a:rPr>
              <a:t>Hemoglobin</a:t>
            </a:r>
            <a:r>
              <a:rPr sz="3600" b="1" spc="-15" dirty="0">
                <a:solidFill>
                  <a:srgbClr val="C0504D"/>
                </a:solidFill>
                <a:latin typeface="Calibri"/>
                <a:cs typeface="Calibri"/>
              </a:rPr>
              <a:t> concentration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43725" y="5469635"/>
            <a:ext cx="1147561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54847" y="5469635"/>
            <a:ext cx="638555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621027"/>
            <a:ext cx="7748270" cy="4471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4810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9933FF"/>
                </a:solidFill>
                <a:latin typeface="Arial"/>
                <a:cs typeface="Arial"/>
              </a:rPr>
              <a:t>Hemoglobin is converted </a:t>
            </a:r>
            <a:r>
              <a:rPr sz="3200" b="1" dirty="0">
                <a:solidFill>
                  <a:srgbClr val="9933FF"/>
                </a:solidFill>
                <a:latin typeface="Arial"/>
                <a:cs typeface="Arial"/>
              </a:rPr>
              <a:t>to  </a:t>
            </a:r>
            <a:r>
              <a:rPr sz="3200" b="1" spc="-20" dirty="0">
                <a:solidFill>
                  <a:srgbClr val="9933FF"/>
                </a:solidFill>
                <a:latin typeface="Arial"/>
                <a:cs typeface="Arial"/>
              </a:rPr>
              <a:t>CYANMETHEMOGLOBIN</a:t>
            </a:r>
            <a:r>
              <a:rPr sz="3200" b="1" spc="-7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9933FF"/>
                </a:solidFill>
                <a:latin typeface="Arial"/>
                <a:cs typeface="Arial"/>
              </a:rPr>
              <a:t>which  absorbs maximally at 540</a:t>
            </a:r>
            <a:r>
              <a:rPr sz="3200" b="1" spc="-85" dirty="0">
                <a:solidFill>
                  <a:srgbClr val="9933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9933FF"/>
                </a:solidFill>
                <a:latin typeface="Arial"/>
                <a:cs typeface="Arial"/>
              </a:rPr>
              <a:t>nm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4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Hb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plus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KCN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plus </a:t>
            </a:r>
            <a:r>
              <a:rPr sz="3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potassium</a:t>
            </a:r>
            <a:r>
              <a:rPr sz="3200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ferricyanide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384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NaHCO</a:t>
            </a:r>
            <a:r>
              <a:rPr sz="3150" baseline="-21164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3150" baseline="-21164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Heme iron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(Fe</a:t>
            </a:r>
            <a:r>
              <a:rPr sz="3150" spc="7" baseline="25132" dirty="0">
                <a:solidFill>
                  <a:srgbClr val="0000FF"/>
                </a:solidFill>
                <a:latin typeface="Arial"/>
                <a:cs typeface="Arial"/>
              </a:rPr>
              <a:t>2+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) </a:t>
            </a:r>
            <a:r>
              <a:rPr sz="3200" dirty="0">
                <a:solidFill>
                  <a:srgbClr val="0000FF"/>
                </a:solidFill>
                <a:latin typeface="Symbol"/>
                <a:cs typeface="Symbol"/>
              </a:rPr>
              <a:t></a:t>
            </a:r>
            <a:r>
              <a:rPr sz="3200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Fe</a:t>
            </a:r>
            <a:r>
              <a:rPr sz="3150" spc="7" baseline="25132" dirty="0">
                <a:solidFill>
                  <a:srgbClr val="0000FF"/>
                </a:solidFill>
                <a:latin typeface="Arial"/>
                <a:cs typeface="Arial"/>
              </a:rPr>
              <a:t>3+</a:t>
            </a:r>
            <a:endParaRPr sz="3150" baseline="25132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5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006600"/>
                </a:solidFill>
                <a:latin typeface="Arial"/>
                <a:cs typeface="Arial"/>
              </a:rPr>
              <a:t>Methemoglobin binds </a:t>
            </a:r>
            <a:r>
              <a:rPr sz="3200" spc="-5" dirty="0">
                <a:solidFill>
                  <a:srgbClr val="006600"/>
                </a:solidFill>
                <a:latin typeface="Arial"/>
                <a:cs typeface="Arial"/>
              </a:rPr>
              <a:t>with</a:t>
            </a:r>
            <a:r>
              <a:rPr sz="320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3200" spc="180" dirty="0">
                <a:solidFill>
                  <a:srgbClr val="006600"/>
                </a:solidFill>
                <a:latin typeface="Times New Roman"/>
                <a:cs typeface="Times New Roman"/>
              </a:rPr>
              <a:t>CN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HEMATOPOIESIS</a:t>
            </a: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95" y="685800"/>
            <a:ext cx="9136505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0479" y="2339340"/>
            <a:ext cx="323087" cy="3904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200" y="2362200"/>
            <a:ext cx="228600" cy="3810000"/>
          </a:xfrm>
          <a:custGeom>
            <a:avLst/>
            <a:gdLst/>
            <a:ahLst/>
            <a:cxnLst/>
            <a:rect l="l" t="t" r="r" b="b"/>
            <a:pathLst>
              <a:path w="228600" h="3810000">
                <a:moveTo>
                  <a:pt x="0" y="0"/>
                </a:moveTo>
                <a:lnTo>
                  <a:pt x="228600" y="0"/>
                </a:lnTo>
                <a:lnTo>
                  <a:pt x="228600" y="3810000"/>
                </a:lnTo>
                <a:lnTo>
                  <a:pt x="0" y="381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D2D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5720" y="3177540"/>
            <a:ext cx="278883" cy="3066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01135" y="3200400"/>
            <a:ext cx="184150" cy="1410335"/>
          </a:xfrm>
          <a:custGeom>
            <a:avLst/>
            <a:gdLst/>
            <a:ahLst/>
            <a:cxnLst/>
            <a:rect l="l" t="t" r="r" b="b"/>
            <a:pathLst>
              <a:path w="184150" h="1410335">
                <a:moveTo>
                  <a:pt x="0" y="1410322"/>
                </a:moveTo>
                <a:lnTo>
                  <a:pt x="183781" y="1410322"/>
                </a:lnTo>
                <a:lnTo>
                  <a:pt x="183781" y="0"/>
                </a:lnTo>
                <a:lnTo>
                  <a:pt x="0" y="0"/>
                </a:lnTo>
                <a:lnTo>
                  <a:pt x="0" y="141032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40479" y="4587238"/>
            <a:ext cx="323087" cy="1656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6200" y="4610722"/>
            <a:ext cx="228600" cy="1562100"/>
          </a:xfrm>
          <a:custGeom>
            <a:avLst/>
            <a:gdLst/>
            <a:ahLst/>
            <a:cxnLst/>
            <a:rect l="l" t="t" r="r" b="b"/>
            <a:pathLst>
              <a:path w="228600" h="1562100">
                <a:moveTo>
                  <a:pt x="0" y="0"/>
                </a:moveTo>
                <a:lnTo>
                  <a:pt x="228600" y="0"/>
                </a:lnTo>
                <a:lnTo>
                  <a:pt x="228600" y="1561477"/>
                </a:lnTo>
                <a:lnTo>
                  <a:pt x="0" y="156147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340" y="20828"/>
            <a:ext cx="86080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3300"/>
                </a:solidFill>
                <a:latin typeface="Arial"/>
                <a:cs typeface="Arial"/>
              </a:rPr>
              <a:t>2)</a:t>
            </a:r>
            <a:r>
              <a:rPr sz="36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Hematocrit</a:t>
            </a:r>
            <a:r>
              <a:rPr sz="3600" b="1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3300"/>
                </a:solidFill>
                <a:latin typeface="Arial"/>
                <a:cs typeface="Arial"/>
              </a:rPr>
              <a:t>(the percentage </a:t>
            </a:r>
            <a:r>
              <a:rPr sz="3600" dirty="0">
                <a:solidFill>
                  <a:srgbClr val="FF3300"/>
                </a:solidFill>
                <a:latin typeface="Arial"/>
                <a:cs typeface="Arial"/>
              </a:rPr>
              <a:t>of  </a:t>
            </a:r>
            <a:r>
              <a:rPr sz="3600" spc="-5" dirty="0">
                <a:solidFill>
                  <a:srgbClr val="FF3300"/>
                </a:solidFill>
                <a:latin typeface="Arial"/>
                <a:cs typeface="Arial"/>
              </a:rPr>
              <a:t>blood that is represented by</a:t>
            </a:r>
            <a:r>
              <a:rPr sz="3600" spc="-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3300"/>
                </a:solidFill>
                <a:latin typeface="Arial"/>
                <a:cs typeface="Arial"/>
              </a:rPr>
              <a:t>the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1118108"/>
            <a:ext cx="3482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3300"/>
                </a:solidFill>
                <a:latin typeface="Arial"/>
                <a:cs typeface="Arial"/>
              </a:rPr>
              <a:t>packed red</a:t>
            </a:r>
            <a:r>
              <a:rPr sz="3600" spc="-4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3300"/>
                </a:solidFill>
                <a:latin typeface="Arial"/>
                <a:cs typeface="Arial"/>
              </a:rPr>
              <a:t>cells)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7939" y="5202428"/>
            <a:ext cx="837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40%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9257" y="3678557"/>
            <a:ext cx="837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60%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24400" y="4724400"/>
            <a:ext cx="685800" cy="1524000"/>
          </a:xfrm>
          <a:custGeom>
            <a:avLst/>
            <a:gdLst/>
            <a:ahLst/>
            <a:cxnLst/>
            <a:rect l="l" t="t" r="r" b="b"/>
            <a:pathLst>
              <a:path w="685800" h="1524000">
                <a:moveTo>
                  <a:pt x="0" y="0"/>
                </a:moveTo>
                <a:lnTo>
                  <a:pt x="69107" y="2580"/>
                </a:lnTo>
                <a:lnTo>
                  <a:pt x="133473" y="9980"/>
                </a:lnTo>
                <a:lnTo>
                  <a:pt x="191720" y="21689"/>
                </a:lnTo>
                <a:lnTo>
                  <a:pt x="242468" y="37196"/>
                </a:lnTo>
                <a:lnTo>
                  <a:pt x="284339" y="55992"/>
                </a:lnTo>
                <a:lnTo>
                  <a:pt x="315953" y="77565"/>
                </a:lnTo>
                <a:lnTo>
                  <a:pt x="342900" y="127000"/>
                </a:lnTo>
                <a:lnTo>
                  <a:pt x="342900" y="635000"/>
                </a:lnTo>
                <a:lnTo>
                  <a:pt x="349866" y="660595"/>
                </a:lnTo>
                <a:lnTo>
                  <a:pt x="401460" y="706007"/>
                </a:lnTo>
                <a:lnTo>
                  <a:pt x="443331" y="724803"/>
                </a:lnTo>
                <a:lnTo>
                  <a:pt x="494079" y="740310"/>
                </a:lnTo>
                <a:lnTo>
                  <a:pt x="552326" y="752019"/>
                </a:lnTo>
                <a:lnTo>
                  <a:pt x="616692" y="759419"/>
                </a:lnTo>
                <a:lnTo>
                  <a:pt x="685800" y="762000"/>
                </a:lnTo>
                <a:lnTo>
                  <a:pt x="616692" y="764580"/>
                </a:lnTo>
                <a:lnTo>
                  <a:pt x="552326" y="771980"/>
                </a:lnTo>
                <a:lnTo>
                  <a:pt x="494079" y="783689"/>
                </a:lnTo>
                <a:lnTo>
                  <a:pt x="443331" y="799196"/>
                </a:lnTo>
                <a:lnTo>
                  <a:pt x="401460" y="817992"/>
                </a:lnTo>
                <a:lnTo>
                  <a:pt x="369846" y="839565"/>
                </a:lnTo>
                <a:lnTo>
                  <a:pt x="342900" y="889000"/>
                </a:lnTo>
                <a:lnTo>
                  <a:pt x="342900" y="1397000"/>
                </a:lnTo>
                <a:lnTo>
                  <a:pt x="335933" y="1422595"/>
                </a:lnTo>
                <a:lnTo>
                  <a:pt x="284339" y="1468007"/>
                </a:lnTo>
                <a:lnTo>
                  <a:pt x="242468" y="1486803"/>
                </a:lnTo>
                <a:lnTo>
                  <a:pt x="191720" y="1502310"/>
                </a:lnTo>
                <a:lnTo>
                  <a:pt x="133473" y="1514019"/>
                </a:lnTo>
                <a:lnTo>
                  <a:pt x="69107" y="1521419"/>
                </a:lnTo>
                <a:lnTo>
                  <a:pt x="0" y="152400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62600" y="4876800"/>
            <a:ext cx="3581400" cy="1311275"/>
          </a:xfrm>
          <a:custGeom>
            <a:avLst/>
            <a:gdLst/>
            <a:ahLst/>
            <a:cxnLst/>
            <a:rect l="l" t="t" r="r" b="b"/>
            <a:pathLst>
              <a:path w="3581400" h="1311275">
                <a:moveTo>
                  <a:pt x="0" y="0"/>
                </a:moveTo>
                <a:lnTo>
                  <a:pt x="3581400" y="0"/>
                </a:lnTo>
                <a:lnTo>
                  <a:pt x="3581400" y="1311275"/>
                </a:lnTo>
                <a:lnTo>
                  <a:pt x="0" y="1311275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41340" y="4654296"/>
            <a:ext cx="329565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657350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Normal:	35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32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45% 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vol/vol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8749" y="1392522"/>
            <a:ext cx="3159760" cy="295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Hematocrits  </a:t>
            </a:r>
            <a:r>
              <a:rPr sz="3200" spc="-10" dirty="0">
                <a:latin typeface="Arial"/>
                <a:cs typeface="Arial"/>
              </a:rPr>
              <a:t>determined by  blood  </a:t>
            </a:r>
            <a:r>
              <a:rPr sz="3200" spc="-5" dirty="0">
                <a:latin typeface="Arial"/>
                <a:cs typeface="Arial"/>
              </a:rPr>
              <a:t>centrifugation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are  termed “</a:t>
            </a:r>
            <a:r>
              <a:rPr sz="3200" i="1" spc="-5" dirty="0">
                <a:latin typeface="Arial"/>
                <a:cs typeface="Arial"/>
              </a:rPr>
              <a:t>spun  hematocrits</a:t>
            </a:r>
            <a:r>
              <a:rPr sz="3200" spc="-5" dirty="0">
                <a:latin typeface="Arial"/>
                <a:cs typeface="Arial"/>
              </a:rPr>
              <a:t>”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67600" y="3438523"/>
            <a:ext cx="990600" cy="2733675"/>
          </a:xfrm>
          <a:custGeom>
            <a:avLst/>
            <a:gdLst/>
            <a:ahLst/>
            <a:cxnLst/>
            <a:rect l="l" t="t" r="r" b="b"/>
            <a:pathLst>
              <a:path w="990600" h="2733675">
                <a:moveTo>
                  <a:pt x="0" y="0"/>
                </a:moveTo>
                <a:lnTo>
                  <a:pt x="0" y="2343150"/>
                </a:lnTo>
                <a:lnTo>
                  <a:pt x="2906" y="2385702"/>
                </a:lnTo>
                <a:lnTo>
                  <a:pt x="11424" y="2426927"/>
                </a:lnTo>
                <a:lnTo>
                  <a:pt x="25250" y="2466587"/>
                </a:lnTo>
                <a:lnTo>
                  <a:pt x="44084" y="2504443"/>
                </a:lnTo>
                <a:lnTo>
                  <a:pt x="67623" y="2540256"/>
                </a:lnTo>
                <a:lnTo>
                  <a:pt x="95564" y="2573790"/>
                </a:lnTo>
                <a:lnTo>
                  <a:pt x="127606" y="2604805"/>
                </a:lnTo>
                <a:lnTo>
                  <a:pt x="163446" y="2633063"/>
                </a:lnTo>
                <a:lnTo>
                  <a:pt x="202782" y="2658327"/>
                </a:lnTo>
                <a:lnTo>
                  <a:pt x="245313" y="2680357"/>
                </a:lnTo>
                <a:lnTo>
                  <a:pt x="290735" y="2698916"/>
                </a:lnTo>
                <a:lnTo>
                  <a:pt x="338747" y="2713766"/>
                </a:lnTo>
                <a:lnTo>
                  <a:pt x="389046" y="2724667"/>
                </a:lnTo>
                <a:lnTo>
                  <a:pt x="441331" y="2731383"/>
                </a:lnTo>
                <a:lnTo>
                  <a:pt x="495300" y="2733675"/>
                </a:lnTo>
                <a:lnTo>
                  <a:pt x="549268" y="2731383"/>
                </a:lnTo>
                <a:lnTo>
                  <a:pt x="601553" y="2724667"/>
                </a:lnTo>
                <a:lnTo>
                  <a:pt x="651852" y="2713766"/>
                </a:lnTo>
                <a:lnTo>
                  <a:pt x="699864" y="2698916"/>
                </a:lnTo>
                <a:lnTo>
                  <a:pt x="745286" y="2680357"/>
                </a:lnTo>
                <a:lnTo>
                  <a:pt x="787817" y="2658327"/>
                </a:lnTo>
                <a:lnTo>
                  <a:pt x="827153" y="2633063"/>
                </a:lnTo>
                <a:lnTo>
                  <a:pt x="862993" y="2604805"/>
                </a:lnTo>
                <a:lnTo>
                  <a:pt x="895035" y="2573790"/>
                </a:lnTo>
                <a:lnTo>
                  <a:pt x="922976" y="2540256"/>
                </a:lnTo>
                <a:lnTo>
                  <a:pt x="946515" y="2504443"/>
                </a:lnTo>
                <a:lnTo>
                  <a:pt x="965349" y="2466587"/>
                </a:lnTo>
                <a:lnTo>
                  <a:pt x="979175" y="2426927"/>
                </a:lnTo>
                <a:lnTo>
                  <a:pt x="987693" y="2385702"/>
                </a:lnTo>
                <a:lnTo>
                  <a:pt x="990600" y="2343150"/>
                </a:lnTo>
                <a:lnTo>
                  <a:pt x="990600" y="390525"/>
                </a:lnTo>
                <a:lnTo>
                  <a:pt x="495300" y="390525"/>
                </a:lnTo>
                <a:lnTo>
                  <a:pt x="441331" y="388233"/>
                </a:lnTo>
                <a:lnTo>
                  <a:pt x="389046" y="381517"/>
                </a:lnTo>
                <a:lnTo>
                  <a:pt x="338747" y="370616"/>
                </a:lnTo>
                <a:lnTo>
                  <a:pt x="290735" y="355766"/>
                </a:lnTo>
                <a:lnTo>
                  <a:pt x="245313" y="337207"/>
                </a:lnTo>
                <a:lnTo>
                  <a:pt x="202782" y="315177"/>
                </a:lnTo>
                <a:lnTo>
                  <a:pt x="163446" y="289913"/>
                </a:lnTo>
                <a:lnTo>
                  <a:pt x="127606" y="261655"/>
                </a:lnTo>
                <a:lnTo>
                  <a:pt x="95564" y="230640"/>
                </a:lnTo>
                <a:lnTo>
                  <a:pt x="67623" y="197106"/>
                </a:lnTo>
                <a:lnTo>
                  <a:pt x="44084" y="161293"/>
                </a:lnTo>
                <a:lnTo>
                  <a:pt x="25250" y="123437"/>
                </a:lnTo>
                <a:lnTo>
                  <a:pt x="11424" y="83777"/>
                </a:lnTo>
                <a:lnTo>
                  <a:pt x="2906" y="42552"/>
                </a:lnTo>
                <a:lnTo>
                  <a:pt x="0" y="0"/>
                </a:lnTo>
                <a:close/>
              </a:path>
              <a:path w="990600" h="2733675">
                <a:moveTo>
                  <a:pt x="990600" y="0"/>
                </a:moveTo>
                <a:lnTo>
                  <a:pt x="987693" y="42552"/>
                </a:lnTo>
                <a:lnTo>
                  <a:pt x="979175" y="83777"/>
                </a:lnTo>
                <a:lnTo>
                  <a:pt x="965349" y="123437"/>
                </a:lnTo>
                <a:lnTo>
                  <a:pt x="946515" y="161293"/>
                </a:lnTo>
                <a:lnTo>
                  <a:pt x="922976" y="197106"/>
                </a:lnTo>
                <a:lnTo>
                  <a:pt x="895035" y="230640"/>
                </a:lnTo>
                <a:lnTo>
                  <a:pt x="862993" y="261655"/>
                </a:lnTo>
                <a:lnTo>
                  <a:pt x="827153" y="289913"/>
                </a:lnTo>
                <a:lnTo>
                  <a:pt x="787817" y="315177"/>
                </a:lnTo>
                <a:lnTo>
                  <a:pt x="745286" y="337207"/>
                </a:lnTo>
                <a:lnTo>
                  <a:pt x="699864" y="355766"/>
                </a:lnTo>
                <a:lnTo>
                  <a:pt x="651852" y="370616"/>
                </a:lnTo>
                <a:lnTo>
                  <a:pt x="601553" y="381517"/>
                </a:lnTo>
                <a:lnTo>
                  <a:pt x="549268" y="388233"/>
                </a:lnTo>
                <a:lnTo>
                  <a:pt x="495300" y="390525"/>
                </a:lnTo>
                <a:lnTo>
                  <a:pt x="990600" y="390525"/>
                </a:lnTo>
                <a:lnTo>
                  <a:pt x="990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67600" y="3047998"/>
            <a:ext cx="990600" cy="781050"/>
          </a:xfrm>
          <a:custGeom>
            <a:avLst/>
            <a:gdLst/>
            <a:ahLst/>
            <a:cxnLst/>
            <a:rect l="l" t="t" r="r" b="b"/>
            <a:pathLst>
              <a:path w="990600" h="781050">
                <a:moveTo>
                  <a:pt x="495300" y="0"/>
                </a:moveTo>
                <a:lnTo>
                  <a:pt x="441331" y="2291"/>
                </a:lnTo>
                <a:lnTo>
                  <a:pt x="389046" y="9007"/>
                </a:lnTo>
                <a:lnTo>
                  <a:pt x="338747" y="19908"/>
                </a:lnTo>
                <a:lnTo>
                  <a:pt x="290735" y="34758"/>
                </a:lnTo>
                <a:lnTo>
                  <a:pt x="245313" y="53317"/>
                </a:lnTo>
                <a:lnTo>
                  <a:pt x="202782" y="75347"/>
                </a:lnTo>
                <a:lnTo>
                  <a:pt x="163446" y="100611"/>
                </a:lnTo>
                <a:lnTo>
                  <a:pt x="127606" y="128869"/>
                </a:lnTo>
                <a:lnTo>
                  <a:pt x="95564" y="159884"/>
                </a:lnTo>
                <a:lnTo>
                  <a:pt x="67623" y="193418"/>
                </a:lnTo>
                <a:lnTo>
                  <a:pt x="44084" y="229231"/>
                </a:lnTo>
                <a:lnTo>
                  <a:pt x="25250" y="267087"/>
                </a:lnTo>
                <a:lnTo>
                  <a:pt x="11424" y="306747"/>
                </a:lnTo>
                <a:lnTo>
                  <a:pt x="2906" y="347972"/>
                </a:lnTo>
                <a:lnTo>
                  <a:pt x="0" y="390525"/>
                </a:lnTo>
                <a:lnTo>
                  <a:pt x="2906" y="433077"/>
                </a:lnTo>
                <a:lnTo>
                  <a:pt x="11424" y="474302"/>
                </a:lnTo>
                <a:lnTo>
                  <a:pt x="25250" y="513962"/>
                </a:lnTo>
                <a:lnTo>
                  <a:pt x="44084" y="551818"/>
                </a:lnTo>
                <a:lnTo>
                  <a:pt x="67623" y="587631"/>
                </a:lnTo>
                <a:lnTo>
                  <a:pt x="95564" y="621165"/>
                </a:lnTo>
                <a:lnTo>
                  <a:pt x="127606" y="652180"/>
                </a:lnTo>
                <a:lnTo>
                  <a:pt x="163446" y="680438"/>
                </a:lnTo>
                <a:lnTo>
                  <a:pt x="202782" y="705702"/>
                </a:lnTo>
                <a:lnTo>
                  <a:pt x="245313" y="727732"/>
                </a:lnTo>
                <a:lnTo>
                  <a:pt x="290735" y="746291"/>
                </a:lnTo>
                <a:lnTo>
                  <a:pt x="338747" y="761141"/>
                </a:lnTo>
                <a:lnTo>
                  <a:pt x="389046" y="772042"/>
                </a:lnTo>
                <a:lnTo>
                  <a:pt x="441331" y="778758"/>
                </a:lnTo>
                <a:lnTo>
                  <a:pt x="495300" y="781050"/>
                </a:lnTo>
                <a:lnTo>
                  <a:pt x="549268" y="778758"/>
                </a:lnTo>
                <a:lnTo>
                  <a:pt x="601553" y="772042"/>
                </a:lnTo>
                <a:lnTo>
                  <a:pt x="651852" y="761141"/>
                </a:lnTo>
                <a:lnTo>
                  <a:pt x="699864" y="746291"/>
                </a:lnTo>
                <a:lnTo>
                  <a:pt x="745286" y="727732"/>
                </a:lnTo>
                <a:lnTo>
                  <a:pt x="787817" y="705702"/>
                </a:lnTo>
                <a:lnTo>
                  <a:pt x="827153" y="680438"/>
                </a:lnTo>
                <a:lnTo>
                  <a:pt x="862993" y="652180"/>
                </a:lnTo>
                <a:lnTo>
                  <a:pt x="895035" y="621165"/>
                </a:lnTo>
                <a:lnTo>
                  <a:pt x="922976" y="587631"/>
                </a:lnTo>
                <a:lnTo>
                  <a:pt x="946515" y="551818"/>
                </a:lnTo>
                <a:lnTo>
                  <a:pt x="965349" y="513962"/>
                </a:lnTo>
                <a:lnTo>
                  <a:pt x="979175" y="474302"/>
                </a:lnTo>
                <a:lnTo>
                  <a:pt x="987693" y="433077"/>
                </a:lnTo>
                <a:lnTo>
                  <a:pt x="990600" y="390525"/>
                </a:lnTo>
                <a:lnTo>
                  <a:pt x="987693" y="347972"/>
                </a:lnTo>
                <a:lnTo>
                  <a:pt x="979175" y="306747"/>
                </a:lnTo>
                <a:lnTo>
                  <a:pt x="965349" y="267087"/>
                </a:lnTo>
                <a:lnTo>
                  <a:pt x="946515" y="229231"/>
                </a:lnTo>
                <a:lnTo>
                  <a:pt x="922976" y="193418"/>
                </a:lnTo>
                <a:lnTo>
                  <a:pt x="895035" y="159884"/>
                </a:lnTo>
                <a:lnTo>
                  <a:pt x="862993" y="128869"/>
                </a:lnTo>
                <a:lnTo>
                  <a:pt x="827153" y="100611"/>
                </a:lnTo>
                <a:lnTo>
                  <a:pt x="787817" y="75347"/>
                </a:lnTo>
                <a:lnTo>
                  <a:pt x="745286" y="53317"/>
                </a:lnTo>
                <a:lnTo>
                  <a:pt x="699864" y="34758"/>
                </a:lnTo>
                <a:lnTo>
                  <a:pt x="651852" y="19908"/>
                </a:lnTo>
                <a:lnTo>
                  <a:pt x="601553" y="9007"/>
                </a:lnTo>
                <a:lnTo>
                  <a:pt x="549268" y="2291"/>
                </a:lnTo>
                <a:lnTo>
                  <a:pt x="495300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72534" y="2057400"/>
            <a:ext cx="1136650" cy="4100829"/>
          </a:xfrm>
          <a:custGeom>
            <a:avLst/>
            <a:gdLst/>
            <a:ahLst/>
            <a:cxnLst/>
            <a:rect l="l" t="t" r="r" b="b"/>
            <a:pathLst>
              <a:path w="1136650" h="4100829">
                <a:moveTo>
                  <a:pt x="78324" y="0"/>
                </a:moveTo>
                <a:lnTo>
                  <a:pt x="75458" y="61565"/>
                </a:lnTo>
                <a:lnTo>
                  <a:pt x="72596" y="123117"/>
                </a:lnTo>
                <a:lnTo>
                  <a:pt x="69741" y="184643"/>
                </a:lnTo>
                <a:lnTo>
                  <a:pt x="66896" y="246130"/>
                </a:lnTo>
                <a:lnTo>
                  <a:pt x="64064" y="307564"/>
                </a:lnTo>
                <a:lnTo>
                  <a:pt x="61250" y="368933"/>
                </a:lnTo>
                <a:lnTo>
                  <a:pt x="58456" y="430223"/>
                </a:lnTo>
                <a:lnTo>
                  <a:pt x="55686" y="491422"/>
                </a:lnTo>
                <a:lnTo>
                  <a:pt x="52943" y="552516"/>
                </a:lnTo>
                <a:lnTo>
                  <a:pt x="50231" y="613492"/>
                </a:lnTo>
                <a:lnTo>
                  <a:pt x="47553" y="674338"/>
                </a:lnTo>
                <a:lnTo>
                  <a:pt x="44913" y="735039"/>
                </a:lnTo>
                <a:lnTo>
                  <a:pt x="42314" y="795584"/>
                </a:lnTo>
                <a:lnTo>
                  <a:pt x="39759" y="855958"/>
                </a:lnTo>
                <a:lnTo>
                  <a:pt x="37251" y="916149"/>
                </a:lnTo>
                <a:lnTo>
                  <a:pt x="34795" y="976144"/>
                </a:lnTo>
                <a:lnTo>
                  <a:pt x="32393" y="1035929"/>
                </a:lnTo>
                <a:lnTo>
                  <a:pt x="30050" y="1095492"/>
                </a:lnTo>
                <a:lnTo>
                  <a:pt x="27768" y="1154820"/>
                </a:lnTo>
                <a:lnTo>
                  <a:pt x="25550" y="1213899"/>
                </a:lnTo>
                <a:lnTo>
                  <a:pt x="23401" y="1272716"/>
                </a:lnTo>
                <a:lnTo>
                  <a:pt x="21324" y="1331258"/>
                </a:lnTo>
                <a:lnTo>
                  <a:pt x="19321" y="1389512"/>
                </a:lnTo>
                <a:lnTo>
                  <a:pt x="17397" y="1447466"/>
                </a:lnTo>
                <a:lnTo>
                  <a:pt x="15555" y="1505105"/>
                </a:lnTo>
                <a:lnTo>
                  <a:pt x="13798" y="1562417"/>
                </a:lnTo>
                <a:lnTo>
                  <a:pt x="12130" y="1619389"/>
                </a:lnTo>
                <a:lnTo>
                  <a:pt x="10554" y="1676008"/>
                </a:lnTo>
                <a:lnTo>
                  <a:pt x="9074" y="1732260"/>
                </a:lnTo>
                <a:lnTo>
                  <a:pt x="7692" y="1788133"/>
                </a:lnTo>
                <a:lnTo>
                  <a:pt x="6413" y="1843613"/>
                </a:lnTo>
                <a:lnTo>
                  <a:pt x="5239" y="1898688"/>
                </a:lnTo>
                <a:lnTo>
                  <a:pt x="4175" y="1953344"/>
                </a:lnTo>
                <a:lnTo>
                  <a:pt x="3223" y="2007568"/>
                </a:lnTo>
                <a:lnTo>
                  <a:pt x="2387" y="2061347"/>
                </a:lnTo>
                <a:lnTo>
                  <a:pt x="1671" y="2114668"/>
                </a:lnTo>
                <a:lnTo>
                  <a:pt x="1077" y="2167518"/>
                </a:lnTo>
                <a:lnTo>
                  <a:pt x="610" y="2219884"/>
                </a:lnTo>
                <a:lnTo>
                  <a:pt x="272" y="2271752"/>
                </a:lnTo>
                <a:lnTo>
                  <a:pt x="68" y="2323110"/>
                </a:lnTo>
                <a:lnTo>
                  <a:pt x="0" y="2373945"/>
                </a:lnTo>
                <a:lnTo>
                  <a:pt x="71" y="2424243"/>
                </a:lnTo>
                <a:lnTo>
                  <a:pt x="286" y="2473992"/>
                </a:lnTo>
                <a:lnTo>
                  <a:pt x="648" y="2523178"/>
                </a:lnTo>
                <a:lnTo>
                  <a:pt x="1159" y="2571789"/>
                </a:lnTo>
                <a:lnTo>
                  <a:pt x="1825" y="2619810"/>
                </a:lnTo>
                <a:lnTo>
                  <a:pt x="2647" y="2667229"/>
                </a:lnTo>
                <a:lnTo>
                  <a:pt x="3629" y="2714034"/>
                </a:lnTo>
                <a:lnTo>
                  <a:pt x="4775" y="2760210"/>
                </a:lnTo>
                <a:lnTo>
                  <a:pt x="6089" y="2805745"/>
                </a:lnTo>
                <a:lnTo>
                  <a:pt x="7573" y="2850626"/>
                </a:lnTo>
                <a:lnTo>
                  <a:pt x="9231" y="2894840"/>
                </a:lnTo>
                <a:lnTo>
                  <a:pt x="11066" y="2938373"/>
                </a:lnTo>
                <a:lnTo>
                  <a:pt x="13082" y="2981213"/>
                </a:lnTo>
                <a:lnTo>
                  <a:pt x="15282" y="3023346"/>
                </a:lnTo>
                <a:lnTo>
                  <a:pt x="17670" y="3064759"/>
                </a:lnTo>
                <a:lnTo>
                  <a:pt x="20249" y="3105439"/>
                </a:lnTo>
                <a:lnTo>
                  <a:pt x="23023" y="3145374"/>
                </a:lnTo>
                <a:lnTo>
                  <a:pt x="25994" y="3184550"/>
                </a:lnTo>
                <a:lnTo>
                  <a:pt x="29166" y="3222953"/>
                </a:lnTo>
                <a:lnTo>
                  <a:pt x="36129" y="3297392"/>
                </a:lnTo>
                <a:lnTo>
                  <a:pt x="43937" y="3368586"/>
                </a:lnTo>
                <a:lnTo>
                  <a:pt x="52619" y="3436429"/>
                </a:lnTo>
                <a:lnTo>
                  <a:pt x="62202" y="3500818"/>
                </a:lnTo>
                <a:lnTo>
                  <a:pt x="72712" y="3561648"/>
                </a:lnTo>
                <a:lnTo>
                  <a:pt x="94229" y="3659939"/>
                </a:lnTo>
                <a:lnTo>
                  <a:pt x="112748" y="3722888"/>
                </a:lnTo>
                <a:lnTo>
                  <a:pt x="133692" y="3779821"/>
                </a:lnTo>
                <a:lnTo>
                  <a:pt x="156872" y="3831015"/>
                </a:lnTo>
                <a:lnTo>
                  <a:pt x="182099" y="3876747"/>
                </a:lnTo>
                <a:lnTo>
                  <a:pt x="209184" y="3917295"/>
                </a:lnTo>
                <a:lnTo>
                  <a:pt x="237937" y="3952935"/>
                </a:lnTo>
                <a:lnTo>
                  <a:pt x="268169" y="3983946"/>
                </a:lnTo>
                <a:lnTo>
                  <a:pt x="299692" y="4010604"/>
                </a:lnTo>
                <a:lnTo>
                  <a:pt x="332316" y="4033188"/>
                </a:lnTo>
                <a:lnTo>
                  <a:pt x="365852" y="4051973"/>
                </a:lnTo>
                <a:lnTo>
                  <a:pt x="434905" y="4079261"/>
                </a:lnTo>
                <a:lnTo>
                  <a:pt x="505336" y="4094687"/>
                </a:lnTo>
                <a:lnTo>
                  <a:pt x="575634" y="4100469"/>
                </a:lnTo>
                <a:lnTo>
                  <a:pt x="610260" y="4100437"/>
                </a:lnTo>
                <a:lnTo>
                  <a:pt x="677521" y="4095914"/>
                </a:lnTo>
                <a:lnTo>
                  <a:pt x="740866" y="4087295"/>
                </a:lnTo>
                <a:lnTo>
                  <a:pt x="798783" y="4076798"/>
                </a:lnTo>
                <a:lnTo>
                  <a:pt x="849758" y="4066642"/>
                </a:lnTo>
                <a:lnTo>
                  <a:pt x="872170" y="4062386"/>
                </a:lnTo>
                <a:lnTo>
                  <a:pt x="925609" y="4047852"/>
                </a:lnTo>
                <a:lnTo>
                  <a:pt x="981487" y="3994100"/>
                </a:lnTo>
                <a:lnTo>
                  <a:pt x="1004616" y="3954596"/>
                </a:lnTo>
                <a:lnTo>
                  <a:pt x="1024922" y="3908709"/>
                </a:lnTo>
                <a:lnTo>
                  <a:pt x="1042697" y="3857965"/>
                </a:lnTo>
                <a:lnTo>
                  <a:pt x="1058229" y="3803890"/>
                </a:lnTo>
                <a:lnTo>
                  <a:pt x="1071807" y="3748012"/>
                </a:lnTo>
                <a:lnTo>
                  <a:pt x="1083721" y="3691855"/>
                </a:lnTo>
                <a:lnTo>
                  <a:pt x="1094260" y="3636948"/>
                </a:lnTo>
                <a:lnTo>
                  <a:pt x="1103714" y="3584817"/>
                </a:lnTo>
                <a:lnTo>
                  <a:pt x="1112372" y="3536987"/>
                </a:lnTo>
                <a:lnTo>
                  <a:pt x="1120523" y="3494986"/>
                </a:lnTo>
                <a:lnTo>
                  <a:pt x="1128457" y="3460340"/>
                </a:lnTo>
                <a:lnTo>
                  <a:pt x="1136462" y="3434575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58200" y="2057400"/>
            <a:ext cx="0" cy="3505200"/>
          </a:xfrm>
          <a:custGeom>
            <a:avLst/>
            <a:gdLst/>
            <a:ahLst/>
            <a:cxnLst/>
            <a:rect l="l" t="t" r="r" b="b"/>
            <a:pathLst>
              <a:path h="3505200">
                <a:moveTo>
                  <a:pt x="0" y="3505200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67600" y="1981200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495300" y="0"/>
                </a:moveTo>
                <a:lnTo>
                  <a:pt x="422108" y="1239"/>
                </a:lnTo>
                <a:lnTo>
                  <a:pt x="352251" y="4838"/>
                </a:lnTo>
                <a:lnTo>
                  <a:pt x="286494" y="10622"/>
                </a:lnTo>
                <a:lnTo>
                  <a:pt x="225604" y="18413"/>
                </a:lnTo>
                <a:lnTo>
                  <a:pt x="170347" y="28033"/>
                </a:lnTo>
                <a:lnTo>
                  <a:pt x="121489" y="39308"/>
                </a:lnTo>
                <a:lnTo>
                  <a:pt x="79796" y="52060"/>
                </a:lnTo>
                <a:lnTo>
                  <a:pt x="20970" y="81286"/>
                </a:lnTo>
                <a:lnTo>
                  <a:pt x="0" y="114300"/>
                </a:lnTo>
                <a:lnTo>
                  <a:pt x="5370" y="131191"/>
                </a:lnTo>
                <a:lnTo>
                  <a:pt x="46034" y="162488"/>
                </a:lnTo>
                <a:lnTo>
                  <a:pt x="121489" y="189291"/>
                </a:lnTo>
                <a:lnTo>
                  <a:pt x="170347" y="200566"/>
                </a:lnTo>
                <a:lnTo>
                  <a:pt x="225604" y="210186"/>
                </a:lnTo>
                <a:lnTo>
                  <a:pt x="286494" y="217977"/>
                </a:lnTo>
                <a:lnTo>
                  <a:pt x="352251" y="223761"/>
                </a:lnTo>
                <a:lnTo>
                  <a:pt x="422108" y="227360"/>
                </a:lnTo>
                <a:lnTo>
                  <a:pt x="495300" y="228600"/>
                </a:lnTo>
                <a:lnTo>
                  <a:pt x="568491" y="227360"/>
                </a:lnTo>
                <a:lnTo>
                  <a:pt x="638348" y="223761"/>
                </a:lnTo>
                <a:lnTo>
                  <a:pt x="704105" y="217977"/>
                </a:lnTo>
                <a:lnTo>
                  <a:pt x="764995" y="210186"/>
                </a:lnTo>
                <a:lnTo>
                  <a:pt x="820252" y="200566"/>
                </a:lnTo>
                <a:lnTo>
                  <a:pt x="869110" y="189291"/>
                </a:lnTo>
                <a:lnTo>
                  <a:pt x="910803" y="176539"/>
                </a:lnTo>
                <a:lnTo>
                  <a:pt x="969629" y="147313"/>
                </a:lnTo>
                <a:lnTo>
                  <a:pt x="990600" y="114300"/>
                </a:lnTo>
                <a:lnTo>
                  <a:pt x="985229" y="97408"/>
                </a:lnTo>
                <a:lnTo>
                  <a:pt x="944565" y="66111"/>
                </a:lnTo>
                <a:lnTo>
                  <a:pt x="869110" y="39308"/>
                </a:lnTo>
                <a:lnTo>
                  <a:pt x="820252" y="28033"/>
                </a:lnTo>
                <a:lnTo>
                  <a:pt x="764995" y="18413"/>
                </a:lnTo>
                <a:lnTo>
                  <a:pt x="704105" y="10622"/>
                </a:lnTo>
                <a:lnTo>
                  <a:pt x="638348" y="4838"/>
                </a:lnTo>
                <a:lnTo>
                  <a:pt x="568491" y="1239"/>
                </a:lnTo>
                <a:lnTo>
                  <a:pt x="4953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7600" y="1981200"/>
            <a:ext cx="990600" cy="228600"/>
          </a:xfrm>
          <a:custGeom>
            <a:avLst/>
            <a:gdLst/>
            <a:ahLst/>
            <a:cxnLst/>
            <a:rect l="l" t="t" r="r" b="b"/>
            <a:pathLst>
              <a:path w="990600" h="228600">
                <a:moveTo>
                  <a:pt x="0" y="114300"/>
                </a:moveTo>
                <a:lnTo>
                  <a:pt x="20970" y="81286"/>
                </a:lnTo>
                <a:lnTo>
                  <a:pt x="79796" y="52060"/>
                </a:lnTo>
                <a:lnTo>
                  <a:pt x="121489" y="39308"/>
                </a:lnTo>
                <a:lnTo>
                  <a:pt x="170347" y="28033"/>
                </a:lnTo>
                <a:lnTo>
                  <a:pt x="225604" y="18413"/>
                </a:lnTo>
                <a:lnTo>
                  <a:pt x="286494" y="10622"/>
                </a:lnTo>
                <a:lnTo>
                  <a:pt x="352251" y="4838"/>
                </a:lnTo>
                <a:lnTo>
                  <a:pt x="422108" y="1239"/>
                </a:lnTo>
                <a:lnTo>
                  <a:pt x="495300" y="0"/>
                </a:lnTo>
                <a:lnTo>
                  <a:pt x="568491" y="1239"/>
                </a:lnTo>
                <a:lnTo>
                  <a:pt x="638348" y="4838"/>
                </a:lnTo>
                <a:lnTo>
                  <a:pt x="704105" y="10622"/>
                </a:lnTo>
                <a:lnTo>
                  <a:pt x="764995" y="18413"/>
                </a:lnTo>
                <a:lnTo>
                  <a:pt x="820252" y="28033"/>
                </a:lnTo>
                <a:lnTo>
                  <a:pt x="869110" y="39308"/>
                </a:lnTo>
                <a:lnTo>
                  <a:pt x="910803" y="52060"/>
                </a:lnTo>
                <a:lnTo>
                  <a:pt x="969629" y="81286"/>
                </a:lnTo>
                <a:lnTo>
                  <a:pt x="990600" y="114300"/>
                </a:lnTo>
                <a:lnTo>
                  <a:pt x="985229" y="131191"/>
                </a:lnTo>
                <a:lnTo>
                  <a:pt x="944565" y="162488"/>
                </a:lnTo>
                <a:lnTo>
                  <a:pt x="869110" y="189291"/>
                </a:lnTo>
                <a:lnTo>
                  <a:pt x="820252" y="200566"/>
                </a:lnTo>
                <a:lnTo>
                  <a:pt x="764995" y="210186"/>
                </a:lnTo>
                <a:lnTo>
                  <a:pt x="704105" y="217977"/>
                </a:lnTo>
                <a:lnTo>
                  <a:pt x="638348" y="223761"/>
                </a:lnTo>
                <a:lnTo>
                  <a:pt x="568491" y="227360"/>
                </a:lnTo>
                <a:lnTo>
                  <a:pt x="495300" y="228600"/>
                </a:lnTo>
                <a:lnTo>
                  <a:pt x="422108" y="227360"/>
                </a:lnTo>
                <a:lnTo>
                  <a:pt x="352251" y="223761"/>
                </a:lnTo>
                <a:lnTo>
                  <a:pt x="286494" y="217977"/>
                </a:lnTo>
                <a:lnTo>
                  <a:pt x="225604" y="210186"/>
                </a:lnTo>
                <a:lnTo>
                  <a:pt x="170347" y="200566"/>
                </a:lnTo>
                <a:lnTo>
                  <a:pt x="121489" y="189291"/>
                </a:lnTo>
                <a:lnTo>
                  <a:pt x="79796" y="176539"/>
                </a:lnTo>
                <a:lnTo>
                  <a:pt x="20970" y="147313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340" y="2459228"/>
            <a:ext cx="624967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8000"/>
                </a:solidFill>
                <a:latin typeface="Arial"/>
                <a:cs typeface="Arial"/>
              </a:rPr>
              <a:t>3)</a:t>
            </a:r>
            <a:r>
              <a:rPr sz="3600" u="heavy" spc="-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 </a:t>
            </a:r>
            <a:r>
              <a:rPr sz="3600" b="1" u="heavy" spc="-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Red cell count</a:t>
            </a:r>
            <a:r>
              <a:rPr sz="3600" u="heavy" spc="-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.</a:t>
            </a:r>
            <a:r>
              <a:rPr sz="3600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600" i="1" spc="-5" dirty="0">
                <a:solidFill>
                  <a:srgbClr val="008000"/>
                </a:solidFill>
                <a:latin typeface="Arial"/>
                <a:cs typeface="Arial"/>
              </a:rPr>
              <a:t>Number </a:t>
            </a:r>
            <a:r>
              <a:rPr sz="3600" dirty="0">
                <a:solidFill>
                  <a:srgbClr val="008000"/>
                </a:solidFill>
                <a:latin typeface="Arial"/>
                <a:cs typeface="Arial"/>
              </a:rPr>
              <a:t>of  </a:t>
            </a:r>
            <a:r>
              <a:rPr sz="3600" spc="-5" dirty="0">
                <a:solidFill>
                  <a:srgbClr val="008000"/>
                </a:solidFill>
                <a:latin typeface="Arial"/>
                <a:cs typeface="Arial"/>
              </a:rPr>
              <a:t>red blood cells per microliter </a:t>
            </a:r>
            <a:r>
              <a:rPr sz="3600" dirty="0">
                <a:solidFill>
                  <a:srgbClr val="008000"/>
                </a:solidFill>
                <a:latin typeface="Arial"/>
                <a:cs typeface="Arial"/>
              </a:rPr>
              <a:t>of  </a:t>
            </a:r>
            <a:r>
              <a:rPr sz="3600" spc="-5" dirty="0">
                <a:solidFill>
                  <a:srgbClr val="008000"/>
                </a:solidFill>
                <a:latin typeface="Arial"/>
                <a:cs typeface="Arial"/>
              </a:rPr>
              <a:t>blood (or per</a:t>
            </a:r>
            <a:r>
              <a:rPr sz="3600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008000"/>
                </a:solidFill>
                <a:latin typeface="Arial"/>
                <a:cs typeface="Arial"/>
              </a:rPr>
              <a:t>liter)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5278628"/>
            <a:ext cx="43033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8000"/>
                </a:solidFill>
                <a:latin typeface="Arial"/>
                <a:cs typeface="Arial"/>
              </a:rPr>
              <a:t>Normal: </a:t>
            </a:r>
            <a:r>
              <a:rPr sz="3200" dirty="0">
                <a:solidFill>
                  <a:srgbClr val="008000"/>
                </a:solidFill>
                <a:latin typeface="Arial"/>
                <a:cs typeface="Arial"/>
              </a:rPr>
              <a:t>4 - </a:t>
            </a:r>
            <a:r>
              <a:rPr sz="3200" spc="-5" dirty="0">
                <a:solidFill>
                  <a:srgbClr val="008000"/>
                </a:solidFill>
                <a:latin typeface="Arial"/>
                <a:cs typeface="Arial"/>
              </a:rPr>
              <a:t>5.5 </a:t>
            </a:r>
            <a:r>
              <a:rPr sz="3200" dirty="0">
                <a:solidFill>
                  <a:srgbClr val="008000"/>
                </a:solidFill>
                <a:latin typeface="Arial"/>
                <a:cs typeface="Arial"/>
              </a:rPr>
              <a:t>x</a:t>
            </a:r>
            <a:r>
              <a:rPr sz="3200" spc="-1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8000"/>
                </a:solidFill>
                <a:latin typeface="Arial"/>
                <a:cs typeface="Arial"/>
              </a:rPr>
              <a:t>10</a:t>
            </a:r>
            <a:r>
              <a:rPr sz="3150" spc="-7" baseline="25132" dirty="0">
                <a:solidFill>
                  <a:srgbClr val="008000"/>
                </a:solidFill>
                <a:latin typeface="Arial"/>
                <a:cs typeface="Arial"/>
              </a:rPr>
              <a:t>6</a:t>
            </a:r>
            <a:r>
              <a:rPr sz="3200" spc="-5" dirty="0">
                <a:solidFill>
                  <a:srgbClr val="008000"/>
                </a:solidFill>
                <a:latin typeface="Arial"/>
                <a:cs typeface="Arial"/>
              </a:rPr>
              <a:t>/uL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00400" y="236220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1028700" y="0"/>
                </a:moveTo>
                <a:lnTo>
                  <a:pt x="980274" y="1119"/>
                </a:lnTo>
                <a:lnTo>
                  <a:pt x="932425" y="4445"/>
                </a:lnTo>
                <a:lnTo>
                  <a:pt x="885201" y="9928"/>
                </a:lnTo>
                <a:lnTo>
                  <a:pt x="838652" y="17519"/>
                </a:lnTo>
                <a:lnTo>
                  <a:pt x="792828" y="27168"/>
                </a:lnTo>
                <a:lnTo>
                  <a:pt x="747778" y="38826"/>
                </a:lnTo>
                <a:lnTo>
                  <a:pt x="703551" y="52443"/>
                </a:lnTo>
                <a:lnTo>
                  <a:pt x="660197" y="67971"/>
                </a:lnTo>
                <a:lnTo>
                  <a:pt x="617764" y="85359"/>
                </a:lnTo>
                <a:lnTo>
                  <a:pt x="576304" y="104558"/>
                </a:lnTo>
                <a:lnTo>
                  <a:pt x="535864" y="125519"/>
                </a:lnTo>
                <a:lnTo>
                  <a:pt x="496494" y="148192"/>
                </a:lnTo>
                <a:lnTo>
                  <a:pt x="458244" y="172529"/>
                </a:lnTo>
                <a:lnTo>
                  <a:pt x="421163" y="198479"/>
                </a:lnTo>
                <a:lnTo>
                  <a:pt x="385300" y="225994"/>
                </a:lnTo>
                <a:lnTo>
                  <a:pt x="350706" y="255023"/>
                </a:lnTo>
                <a:lnTo>
                  <a:pt x="317428" y="285518"/>
                </a:lnTo>
                <a:lnTo>
                  <a:pt x="285518" y="317428"/>
                </a:lnTo>
                <a:lnTo>
                  <a:pt x="255023" y="350706"/>
                </a:lnTo>
                <a:lnTo>
                  <a:pt x="225994" y="385300"/>
                </a:lnTo>
                <a:lnTo>
                  <a:pt x="198479" y="421163"/>
                </a:lnTo>
                <a:lnTo>
                  <a:pt x="172529" y="458244"/>
                </a:lnTo>
                <a:lnTo>
                  <a:pt x="148192" y="496494"/>
                </a:lnTo>
                <a:lnTo>
                  <a:pt x="125519" y="535864"/>
                </a:lnTo>
                <a:lnTo>
                  <a:pt x="104558" y="576304"/>
                </a:lnTo>
                <a:lnTo>
                  <a:pt x="85359" y="617764"/>
                </a:lnTo>
                <a:lnTo>
                  <a:pt x="67971" y="660197"/>
                </a:lnTo>
                <a:lnTo>
                  <a:pt x="52443" y="703551"/>
                </a:lnTo>
                <a:lnTo>
                  <a:pt x="38826" y="747778"/>
                </a:lnTo>
                <a:lnTo>
                  <a:pt x="27168" y="792828"/>
                </a:lnTo>
                <a:lnTo>
                  <a:pt x="17519" y="838652"/>
                </a:lnTo>
                <a:lnTo>
                  <a:pt x="9928" y="885201"/>
                </a:lnTo>
                <a:lnTo>
                  <a:pt x="4445" y="932425"/>
                </a:lnTo>
                <a:lnTo>
                  <a:pt x="1119" y="980274"/>
                </a:lnTo>
                <a:lnTo>
                  <a:pt x="0" y="1028700"/>
                </a:lnTo>
                <a:lnTo>
                  <a:pt x="1119" y="1077125"/>
                </a:lnTo>
                <a:lnTo>
                  <a:pt x="4445" y="1124974"/>
                </a:lnTo>
                <a:lnTo>
                  <a:pt x="9928" y="1172198"/>
                </a:lnTo>
                <a:lnTo>
                  <a:pt x="17519" y="1218747"/>
                </a:lnTo>
                <a:lnTo>
                  <a:pt x="27168" y="1264571"/>
                </a:lnTo>
                <a:lnTo>
                  <a:pt x="38826" y="1309621"/>
                </a:lnTo>
                <a:lnTo>
                  <a:pt x="52443" y="1353848"/>
                </a:lnTo>
                <a:lnTo>
                  <a:pt x="67971" y="1397202"/>
                </a:lnTo>
                <a:lnTo>
                  <a:pt x="85359" y="1439635"/>
                </a:lnTo>
                <a:lnTo>
                  <a:pt x="104558" y="1481095"/>
                </a:lnTo>
                <a:lnTo>
                  <a:pt x="125519" y="1521535"/>
                </a:lnTo>
                <a:lnTo>
                  <a:pt x="148192" y="1560905"/>
                </a:lnTo>
                <a:lnTo>
                  <a:pt x="172529" y="1599155"/>
                </a:lnTo>
                <a:lnTo>
                  <a:pt x="198479" y="1636236"/>
                </a:lnTo>
                <a:lnTo>
                  <a:pt x="225994" y="1672099"/>
                </a:lnTo>
                <a:lnTo>
                  <a:pt x="255023" y="1706693"/>
                </a:lnTo>
                <a:lnTo>
                  <a:pt x="285518" y="1739971"/>
                </a:lnTo>
                <a:lnTo>
                  <a:pt x="317428" y="1771881"/>
                </a:lnTo>
                <a:lnTo>
                  <a:pt x="350706" y="1802376"/>
                </a:lnTo>
                <a:lnTo>
                  <a:pt x="385300" y="1831405"/>
                </a:lnTo>
                <a:lnTo>
                  <a:pt x="421163" y="1858920"/>
                </a:lnTo>
                <a:lnTo>
                  <a:pt x="458244" y="1884870"/>
                </a:lnTo>
                <a:lnTo>
                  <a:pt x="496494" y="1909207"/>
                </a:lnTo>
                <a:lnTo>
                  <a:pt x="535864" y="1931880"/>
                </a:lnTo>
                <a:lnTo>
                  <a:pt x="576304" y="1952841"/>
                </a:lnTo>
                <a:lnTo>
                  <a:pt x="617764" y="1972040"/>
                </a:lnTo>
                <a:lnTo>
                  <a:pt x="660197" y="1989428"/>
                </a:lnTo>
                <a:lnTo>
                  <a:pt x="703551" y="2004956"/>
                </a:lnTo>
                <a:lnTo>
                  <a:pt x="747778" y="2018573"/>
                </a:lnTo>
                <a:lnTo>
                  <a:pt x="792828" y="2030231"/>
                </a:lnTo>
                <a:lnTo>
                  <a:pt x="838652" y="2039880"/>
                </a:lnTo>
                <a:lnTo>
                  <a:pt x="885201" y="2047471"/>
                </a:lnTo>
                <a:lnTo>
                  <a:pt x="932425" y="2052954"/>
                </a:lnTo>
                <a:lnTo>
                  <a:pt x="980274" y="2056280"/>
                </a:lnTo>
                <a:lnTo>
                  <a:pt x="1028700" y="2057400"/>
                </a:lnTo>
                <a:lnTo>
                  <a:pt x="1077125" y="2056280"/>
                </a:lnTo>
                <a:lnTo>
                  <a:pt x="1124974" y="2052954"/>
                </a:lnTo>
                <a:lnTo>
                  <a:pt x="1172198" y="2047471"/>
                </a:lnTo>
                <a:lnTo>
                  <a:pt x="1218747" y="2039880"/>
                </a:lnTo>
                <a:lnTo>
                  <a:pt x="1264571" y="2030231"/>
                </a:lnTo>
                <a:lnTo>
                  <a:pt x="1309621" y="2018573"/>
                </a:lnTo>
                <a:lnTo>
                  <a:pt x="1353848" y="2004956"/>
                </a:lnTo>
                <a:lnTo>
                  <a:pt x="1397202" y="1989428"/>
                </a:lnTo>
                <a:lnTo>
                  <a:pt x="1439635" y="1972040"/>
                </a:lnTo>
                <a:lnTo>
                  <a:pt x="1481095" y="1952841"/>
                </a:lnTo>
                <a:lnTo>
                  <a:pt x="1521535" y="1931880"/>
                </a:lnTo>
                <a:lnTo>
                  <a:pt x="1560905" y="1909207"/>
                </a:lnTo>
                <a:lnTo>
                  <a:pt x="1599155" y="1884870"/>
                </a:lnTo>
                <a:lnTo>
                  <a:pt x="1636236" y="1858920"/>
                </a:lnTo>
                <a:lnTo>
                  <a:pt x="1672099" y="1831405"/>
                </a:lnTo>
                <a:lnTo>
                  <a:pt x="1706693" y="1802376"/>
                </a:lnTo>
                <a:lnTo>
                  <a:pt x="1739971" y="1771881"/>
                </a:lnTo>
                <a:lnTo>
                  <a:pt x="1771881" y="1739971"/>
                </a:lnTo>
                <a:lnTo>
                  <a:pt x="1802376" y="1706693"/>
                </a:lnTo>
                <a:lnTo>
                  <a:pt x="1831405" y="1672099"/>
                </a:lnTo>
                <a:lnTo>
                  <a:pt x="1858920" y="1636236"/>
                </a:lnTo>
                <a:lnTo>
                  <a:pt x="1884870" y="1599155"/>
                </a:lnTo>
                <a:lnTo>
                  <a:pt x="1909207" y="1560905"/>
                </a:lnTo>
                <a:lnTo>
                  <a:pt x="1931880" y="1521535"/>
                </a:lnTo>
                <a:lnTo>
                  <a:pt x="1952841" y="1481095"/>
                </a:lnTo>
                <a:lnTo>
                  <a:pt x="1972040" y="1439635"/>
                </a:lnTo>
                <a:lnTo>
                  <a:pt x="1989428" y="1397202"/>
                </a:lnTo>
                <a:lnTo>
                  <a:pt x="2004956" y="1353848"/>
                </a:lnTo>
                <a:lnTo>
                  <a:pt x="2018573" y="1309621"/>
                </a:lnTo>
                <a:lnTo>
                  <a:pt x="2030231" y="1264571"/>
                </a:lnTo>
                <a:lnTo>
                  <a:pt x="2039880" y="1218747"/>
                </a:lnTo>
                <a:lnTo>
                  <a:pt x="2047471" y="1172198"/>
                </a:lnTo>
                <a:lnTo>
                  <a:pt x="2052954" y="1124974"/>
                </a:lnTo>
                <a:lnTo>
                  <a:pt x="2056280" y="1077125"/>
                </a:lnTo>
                <a:lnTo>
                  <a:pt x="2057400" y="1028700"/>
                </a:lnTo>
                <a:lnTo>
                  <a:pt x="2056280" y="980274"/>
                </a:lnTo>
                <a:lnTo>
                  <a:pt x="2052954" y="932425"/>
                </a:lnTo>
                <a:lnTo>
                  <a:pt x="2047471" y="885201"/>
                </a:lnTo>
                <a:lnTo>
                  <a:pt x="2039880" y="838652"/>
                </a:lnTo>
                <a:lnTo>
                  <a:pt x="2030231" y="792828"/>
                </a:lnTo>
                <a:lnTo>
                  <a:pt x="2018573" y="747778"/>
                </a:lnTo>
                <a:lnTo>
                  <a:pt x="2004956" y="703551"/>
                </a:lnTo>
                <a:lnTo>
                  <a:pt x="1989428" y="660197"/>
                </a:lnTo>
                <a:lnTo>
                  <a:pt x="1972040" y="617764"/>
                </a:lnTo>
                <a:lnTo>
                  <a:pt x="1952841" y="576304"/>
                </a:lnTo>
                <a:lnTo>
                  <a:pt x="1931880" y="535864"/>
                </a:lnTo>
                <a:lnTo>
                  <a:pt x="1909207" y="496494"/>
                </a:lnTo>
                <a:lnTo>
                  <a:pt x="1884870" y="458244"/>
                </a:lnTo>
                <a:lnTo>
                  <a:pt x="1858920" y="421163"/>
                </a:lnTo>
                <a:lnTo>
                  <a:pt x="1831405" y="385300"/>
                </a:lnTo>
                <a:lnTo>
                  <a:pt x="1802376" y="350706"/>
                </a:lnTo>
                <a:lnTo>
                  <a:pt x="1771881" y="317428"/>
                </a:lnTo>
                <a:lnTo>
                  <a:pt x="1739971" y="285518"/>
                </a:lnTo>
                <a:lnTo>
                  <a:pt x="1706693" y="255023"/>
                </a:lnTo>
                <a:lnTo>
                  <a:pt x="1672099" y="225994"/>
                </a:lnTo>
                <a:lnTo>
                  <a:pt x="1636236" y="198479"/>
                </a:lnTo>
                <a:lnTo>
                  <a:pt x="1599155" y="172529"/>
                </a:lnTo>
                <a:lnTo>
                  <a:pt x="1560905" y="148192"/>
                </a:lnTo>
                <a:lnTo>
                  <a:pt x="1521535" y="125519"/>
                </a:lnTo>
                <a:lnTo>
                  <a:pt x="1481095" y="104558"/>
                </a:lnTo>
                <a:lnTo>
                  <a:pt x="1439635" y="85359"/>
                </a:lnTo>
                <a:lnTo>
                  <a:pt x="1397202" y="67971"/>
                </a:lnTo>
                <a:lnTo>
                  <a:pt x="1353848" y="52443"/>
                </a:lnTo>
                <a:lnTo>
                  <a:pt x="1309621" y="38826"/>
                </a:lnTo>
                <a:lnTo>
                  <a:pt x="1264571" y="27168"/>
                </a:lnTo>
                <a:lnTo>
                  <a:pt x="1218747" y="17519"/>
                </a:lnTo>
                <a:lnTo>
                  <a:pt x="1172198" y="9928"/>
                </a:lnTo>
                <a:lnTo>
                  <a:pt x="1124974" y="4445"/>
                </a:lnTo>
                <a:lnTo>
                  <a:pt x="1077125" y="1119"/>
                </a:lnTo>
                <a:lnTo>
                  <a:pt x="1028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26670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0"/>
                </a:move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0" y="26670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685800"/>
                </a:moveTo>
                <a:lnTo>
                  <a:pt x="1721" y="636823"/>
                </a:lnTo>
                <a:lnTo>
                  <a:pt x="6810" y="588776"/>
                </a:lnTo>
                <a:lnTo>
                  <a:pt x="15149" y="541774"/>
                </a:lnTo>
                <a:lnTo>
                  <a:pt x="26622" y="495934"/>
                </a:lnTo>
                <a:lnTo>
                  <a:pt x="41114" y="451371"/>
                </a:lnTo>
                <a:lnTo>
                  <a:pt x="58508" y="408202"/>
                </a:lnTo>
                <a:lnTo>
                  <a:pt x="78688" y="366542"/>
                </a:lnTo>
                <a:lnTo>
                  <a:pt x="101539" y="326508"/>
                </a:lnTo>
                <a:lnTo>
                  <a:pt x="126943" y="288216"/>
                </a:lnTo>
                <a:lnTo>
                  <a:pt x="154786" y="251782"/>
                </a:lnTo>
                <a:lnTo>
                  <a:pt x="184951" y="217321"/>
                </a:lnTo>
                <a:lnTo>
                  <a:pt x="217321" y="184951"/>
                </a:lnTo>
                <a:lnTo>
                  <a:pt x="251782" y="154786"/>
                </a:lnTo>
                <a:lnTo>
                  <a:pt x="288216" y="126943"/>
                </a:lnTo>
                <a:lnTo>
                  <a:pt x="326508" y="101539"/>
                </a:lnTo>
                <a:lnTo>
                  <a:pt x="366542" y="78688"/>
                </a:lnTo>
                <a:lnTo>
                  <a:pt x="408202" y="58508"/>
                </a:lnTo>
                <a:lnTo>
                  <a:pt x="451371" y="41114"/>
                </a:lnTo>
                <a:lnTo>
                  <a:pt x="495934" y="26622"/>
                </a:lnTo>
                <a:lnTo>
                  <a:pt x="541774" y="15149"/>
                </a:lnTo>
                <a:lnTo>
                  <a:pt x="588776" y="6810"/>
                </a:lnTo>
                <a:lnTo>
                  <a:pt x="636823" y="1721"/>
                </a:lnTo>
                <a:lnTo>
                  <a:pt x="685800" y="0"/>
                </a:lnTo>
                <a:lnTo>
                  <a:pt x="734776" y="1721"/>
                </a:lnTo>
                <a:lnTo>
                  <a:pt x="782823" y="6810"/>
                </a:lnTo>
                <a:lnTo>
                  <a:pt x="829825" y="15149"/>
                </a:lnTo>
                <a:lnTo>
                  <a:pt x="875665" y="26622"/>
                </a:lnTo>
                <a:lnTo>
                  <a:pt x="920228" y="41114"/>
                </a:lnTo>
                <a:lnTo>
                  <a:pt x="963397" y="58508"/>
                </a:lnTo>
                <a:lnTo>
                  <a:pt x="1005057" y="78688"/>
                </a:lnTo>
                <a:lnTo>
                  <a:pt x="1045091" y="101539"/>
                </a:lnTo>
                <a:lnTo>
                  <a:pt x="1083383" y="126943"/>
                </a:lnTo>
                <a:lnTo>
                  <a:pt x="1119817" y="154786"/>
                </a:lnTo>
                <a:lnTo>
                  <a:pt x="1154278" y="184951"/>
                </a:lnTo>
                <a:lnTo>
                  <a:pt x="1186648" y="217321"/>
                </a:lnTo>
                <a:lnTo>
                  <a:pt x="1216813" y="251782"/>
                </a:lnTo>
                <a:lnTo>
                  <a:pt x="1244656" y="288216"/>
                </a:lnTo>
                <a:lnTo>
                  <a:pt x="1270060" y="326508"/>
                </a:lnTo>
                <a:lnTo>
                  <a:pt x="1292911" y="366542"/>
                </a:lnTo>
                <a:lnTo>
                  <a:pt x="1313091" y="408202"/>
                </a:lnTo>
                <a:lnTo>
                  <a:pt x="1330485" y="451371"/>
                </a:lnTo>
                <a:lnTo>
                  <a:pt x="1344977" y="495934"/>
                </a:lnTo>
                <a:lnTo>
                  <a:pt x="1356450" y="541774"/>
                </a:lnTo>
                <a:lnTo>
                  <a:pt x="1364789" y="588776"/>
                </a:lnTo>
                <a:lnTo>
                  <a:pt x="1369878" y="636823"/>
                </a:lnTo>
                <a:lnTo>
                  <a:pt x="1371600" y="685800"/>
                </a:lnTo>
                <a:lnTo>
                  <a:pt x="1369878" y="734776"/>
                </a:lnTo>
                <a:lnTo>
                  <a:pt x="1364789" y="782823"/>
                </a:lnTo>
                <a:lnTo>
                  <a:pt x="1356450" y="829825"/>
                </a:lnTo>
                <a:lnTo>
                  <a:pt x="1344977" y="875665"/>
                </a:lnTo>
                <a:lnTo>
                  <a:pt x="1330485" y="920228"/>
                </a:lnTo>
                <a:lnTo>
                  <a:pt x="1313091" y="963397"/>
                </a:lnTo>
                <a:lnTo>
                  <a:pt x="1292911" y="1005057"/>
                </a:lnTo>
                <a:lnTo>
                  <a:pt x="1270060" y="1045091"/>
                </a:lnTo>
                <a:lnTo>
                  <a:pt x="1244656" y="1083383"/>
                </a:lnTo>
                <a:lnTo>
                  <a:pt x="1216813" y="1119817"/>
                </a:lnTo>
                <a:lnTo>
                  <a:pt x="1186648" y="1154278"/>
                </a:lnTo>
                <a:lnTo>
                  <a:pt x="1154278" y="1186648"/>
                </a:lnTo>
                <a:lnTo>
                  <a:pt x="1119817" y="1216813"/>
                </a:lnTo>
                <a:lnTo>
                  <a:pt x="1083383" y="1244656"/>
                </a:lnTo>
                <a:lnTo>
                  <a:pt x="1045091" y="1270060"/>
                </a:lnTo>
                <a:lnTo>
                  <a:pt x="1005057" y="1292911"/>
                </a:lnTo>
                <a:lnTo>
                  <a:pt x="963397" y="1313091"/>
                </a:lnTo>
                <a:lnTo>
                  <a:pt x="920228" y="1330485"/>
                </a:lnTo>
                <a:lnTo>
                  <a:pt x="875665" y="1344977"/>
                </a:lnTo>
                <a:lnTo>
                  <a:pt x="829825" y="1356450"/>
                </a:lnTo>
                <a:lnTo>
                  <a:pt x="782823" y="1364789"/>
                </a:lnTo>
                <a:lnTo>
                  <a:pt x="734776" y="1369878"/>
                </a:lnTo>
                <a:lnTo>
                  <a:pt x="685800" y="1371600"/>
                </a:lnTo>
                <a:lnTo>
                  <a:pt x="636823" y="1369878"/>
                </a:lnTo>
                <a:lnTo>
                  <a:pt x="588776" y="1364789"/>
                </a:lnTo>
                <a:lnTo>
                  <a:pt x="541774" y="1356450"/>
                </a:lnTo>
                <a:lnTo>
                  <a:pt x="495934" y="1344977"/>
                </a:lnTo>
                <a:lnTo>
                  <a:pt x="451371" y="1330485"/>
                </a:lnTo>
                <a:lnTo>
                  <a:pt x="408202" y="1313091"/>
                </a:lnTo>
                <a:lnTo>
                  <a:pt x="366542" y="1292911"/>
                </a:lnTo>
                <a:lnTo>
                  <a:pt x="326508" y="1270060"/>
                </a:lnTo>
                <a:lnTo>
                  <a:pt x="288216" y="1244656"/>
                </a:lnTo>
                <a:lnTo>
                  <a:pt x="251782" y="1216813"/>
                </a:lnTo>
                <a:lnTo>
                  <a:pt x="217321" y="1186648"/>
                </a:lnTo>
                <a:lnTo>
                  <a:pt x="184951" y="1154278"/>
                </a:lnTo>
                <a:lnTo>
                  <a:pt x="154786" y="1119817"/>
                </a:lnTo>
                <a:lnTo>
                  <a:pt x="126943" y="1083383"/>
                </a:lnTo>
                <a:lnTo>
                  <a:pt x="101539" y="1045091"/>
                </a:lnTo>
                <a:lnTo>
                  <a:pt x="78688" y="1005057"/>
                </a:lnTo>
                <a:lnTo>
                  <a:pt x="58508" y="963397"/>
                </a:lnTo>
                <a:lnTo>
                  <a:pt x="41114" y="920228"/>
                </a:lnTo>
                <a:lnTo>
                  <a:pt x="26622" y="875665"/>
                </a:lnTo>
                <a:lnTo>
                  <a:pt x="15149" y="829825"/>
                </a:lnTo>
                <a:lnTo>
                  <a:pt x="6810" y="782823"/>
                </a:lnTo>
                <a:lnTo>
                  <a:pt x="1721" y="734776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419" y="525780"/>
            <a:ext cx="398067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7259" y="1085088"/>
            <a:ext cx="3493007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9740" y="630427"/>
            <a:ext cx="66255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66FF"/>
                </a:solidFill>
                <a:latin typeface="Arial"/>
                <a:cs typeface="Arial"/>
              </a:rPr>
              <a:t>4) </a:t>
            </a:r>
            <a:r>
              <a:rPr sz="3200" b="1" u="heavy" spc="-10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Arial"/>
                <a:cs typeface="Arial"/>
              </a:rPr>
              <a:t>Mean </a:t>
            </a:r>
            <a:r>
              <a:rPr sz="3200" b="1" u="heavy" spc="-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Arial"/>
                <a:cs typeface="Arial"/>
              </a:rPr>
              <a:t>Cell </a:t>
            </a:r>
            <a:r>
              <a:rPr sz="3200" b="1" u="heavy" spc="-45" dirty="0">
                <a:solidFill>
                  <a:srgbClr val="0066FF"/>
                </a:solidFill>
                <a:uFill>
                  <a:solidFill>
                    <a:srgbClr val="0066FF"/>
                  </a:solidFill>
                </a:uFill>
                <a:latin typeface="Arial"/>
                <a:cs typeface="Arial"/>
              </a:rPr>
              <a:t>Volume</a:t>
            </a:r>
            <a:r>
              <a:rPr sz="32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66FF"/>
                </a:solidFill>
                <a:latin typeface="Arial"/>
                <a:cs typeface="Arial"/>
              </a:rPr>
              <a:t>(MCV) = </a:t>
            </a:r>
            <a:r>
              <a:rPr sz="3200" spc="-5" dirty="0">
                <a:solidFill>
                  <a:srgbClr val="0066FF"/>
                </a:solidFill>
                <a:latin typeface="Arial"/>
                <a:cs typeface="Arial"/>
              </a:rPr>
              <a:t>red  cell </a:t>
            </a:r>
            <a:r>
              <a:rPr sz="3200" i="1" spc="-5" dirty="0">
                <a:solidFill>
                  <a:srgbClr val="0066FF"/>
                </a:solidFill>
                <a:latin typeface="Arial"/>
                <a:cs typeface="Arial"/>
              </a:rPr>
              <a:t>volume </a:t>
            </a:r>
            <a:r>
              <a:rPr sz="3200" spc="-5" dirty="0">
                <a:solidFill>
                  <a:srgbClr val="0066FF"/>
                </a:solidFill>
                <a:latin typeface="Arial"/>
                <a:cs typeface="Arial"/>
              </a:rPr>
              <a:t>in </a:t>
            </a:r>
            <a:r>
              <a:rPr sz="3200" i="1" spc="-5" dirty="0">
                <a:solidFill>
                  <a:srgbClr val="0066FF"/>
                </a:solidFill>
                <a:latin typeface="Arial"/>
                <a:cs typeface="Arial"/>
              </a:rPr>
              <a:t>femtoliters </a:t>
            </a:r>
            <a:r>
              <a:rPr sz="3200" spc="-5" dirty="0">
                <a:solidFill>
                  <a:srgbClr val="0066FF"/>
                </a:solidFill>
                <a:latin typeface="Arial"/>
                <a:cs typeface="Arial"/>
              </a:rPr>
              <a:t>or </a:t>
            </a:r>
            <a:r>
              <a:rPr sz="3200" spc="5" dirty="0">
                <a:solidFill>
                  <a:srgbClr val="0066FF"/>
                </a:solidFill>
                <a:latin typeface="Arial"/>
                <a:cs typeface="Arial"/>
              </a:rPr>
              <a:t>10</a:t>
            </a:r>
            <a:r>
              <a:rPr sz="3150" spc="7" baseline="25132" dirty="0">
                <a:solidFill>
                  <a:srgbClr val="0066FF"/>
                </a:solidFill>
                <a:latin typeface="Arial"/>
                <a:cs typeface="Arial"/>
              </a:rPr>
              <a:t>-15</a:t>
            </a:r>
            <a:r>
              <a:rPr sz="3150" spc="-75" baseline="25132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66FF"/>
                </a:solidFill>
                <a:latin typeface="Arial"/>
                <a:cs typeface="Arial"/>
              </a:rPr>
              <a:t>liter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4669027"/>
            <a:ext cx="304736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40"/>
              </a:lnSpc>
              <a:spcBef>
                <a:spcPts val="100"/>
              </a:spcBef>
              <a:tabLst>
                <a:tab pos="1657350" algn="l"/>
              </a:tabLst>
            </a:pPr>
            <a:r>
              <a:rPr sz="3200" spc="-5" dirty="0">
                <a:solidFill>
                  <a:srgbClr val="0066FF"/>
                </a:solidFill>
                <a:latin typeface="Arial"/>
                <a:cs typeface="Arial"/>
              </a:rPr>
              <a:t>Normal:	78</a:t>
            </a:r>
            <a:r>
              <a:rPr sz="3200" spc="-7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66FF"/>
                </a:solidFill>
                <a:latin typeface="Arial"/>
                <a:cs typeface="Arial"/>
              </a:rPr>
              <a:t>-100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0066FF"/>
                </a:solidFill>
                <a:latin typeface="Arial"/>
                <a:cs typeface="Arial"/>
              </a:rPr>
              <a:t>femtoliters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0812" y="3276600"/>
            <a:ext cx="3409950" cy="1196975"/>
          </a:xfrm>
          <a:prstGeom prst="rect">
            <a:avLst/>
          </a:prstGeom>
          <a:solidFill>
            <a:srgbClr val="F2EEA6"/>
          </a:solidFill>
        </p:spPr>
        <p:txBody>
          <a:bodyPr vert="horz" wrap="square" lIns="0" tIns="15875" rIns="0" bIns="0" rtlCol="0">
            <a:spAutoFit/>
          </a:bodyPr>
          <a:lstStyle/>
          <a:p>
            <a:pPr marL="90805" marR="116839">
              <a:lnSpc>
                <a:spcPts val="4610"/>
              </a:lnSpc>
              <a:spcBef>
                <a:spcPts val="125"/>
              </a:spcBef>
            </a:pPr>
            <a:r>
              <a:rPr sz="2400" spc="-5" dirty="0">
                <a:solidFill>
                  <a:srgbClr val="008000"/>
                </a:solidFill>
                <a:latin typeface="Arial"/>
                <a:cs typeface="Arial"/>
              </a:rPr>
              <a:t>Low MCV </a:t>
            </a:r>
            <a:r>
              <a:rPr sz="2400" dirty="0">
                <a:solidFill>
                  <a:srgbClr val="008000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8000"/>
                </a:solidFill>
                <a:latin typeface="Arial"/>
                <a:cs typeface="Arial"/>
              </a:rPr>
              <a:t>Microcytic  </a:t>
            </a:r>
            <a:r>
              <a:rPr sz="2400" spc="-5" dirty="0">
                <a:solidFill>
                  <a:srgbClr val="CC66FF"/>
                </a:solidFill>
                <a:latin typeface="Arial"/>
                <a:cs typeface="Arial"/>
              </a:rPr>
              <a:t>High MCV </a:t>
            </a:r>
            <a:r>
              <a:rPr sz="2400" dirty="0">
                <a:solidFill>
                  <a:srgbClr val="CC66FF"/>
                </a:solidFill>
                <a:latin typeface="Arial"/>
                <a:cs typeface="Arial"/>
              </a:rPr>
              <a:t>=</a:t>
            </a:r>
            <a:r>
              <a:rPr sz="2400" spc="-30" dirty="0">
                <a:solidFill>
                  <a:srgbClr val="CC66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C66FF"/>
                </a:solidFill>
                <a:latin typeface="Arial"/>
                <a:cs typeface="Arial"/>
              </a:rPr>
              <a:t>Macrocytic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618" y="1523"/>
            <a:ext cx="1757171" cy="816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3458" y="475488"/>
            <a:ext cx="1269481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20827"/>
            <a:ext cx="740155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9479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5) </a:t>
            </a:r>
            <a:r>
              <a:rPr sz="3200" b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MCHC</a:t>
            </a:r>
            <a:r>
              <a:rPr sz="3200" b="1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(</a:t>
            </a:r>
            <a:r>
              <a:rPr sz="32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ean </a:t>
            </a:r>
            <a:r>
              <a:rPr sz="32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ell </a:t>
            </a:r>
            <a:r>
              <a:rPr sz="3200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h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emoglobin </a:t>
            </a:r>
            <a:r>
              <a:rPr sz="3200" u="heavy" spc="-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-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oncentration:</a:t>
            </a:r>
            <a:endParaRPr sz="3200">
              <a:latin typeface="Arial"/>
              <a:cs typeface="Arial"/>
            </a:endParaRPr>
          </a:p>
          <a:p>
            <a:pPr marL="12700" marR="5080" indent="112395">
              <a:lnSpc>
                <a:spcPct val="100000"/>
              </a:lnSpc>
              <a:spcBef>
                <a:spcPts val="1925"/>
              </a:spcBef>
            </a:pP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Hemoglobin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concentration of the </a:t>
            </a:r>
            <a:r>
              <a:rPr sz="3200" spc="-5" dirty="0">
                <a:solidFill>
                  <a:srgbClr val="009900"/>
                </a:solidFill>
                <a:latin typeface="Arial"/>
                <a:cs typeface="Arial"/>
              </a:rPr>
              <a:t>packed  red cells (minus</a:t>
            </a:r>
            <a:r>
              <a:rPr sz="3200" spc="-30" dirty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9900"/>
                </a:solidFill>
                <a:latin typeface="Arial"/>
                <a:cs typeface="Arial"/>
              </a:rPr>
              <a:t>plasma)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1440" y="2959767"/>
            <a:ext cx="857250" cy="3453129"/>
          </a:xfrm>
          <a:custGeom>
            <a:avLst/>
            <a:gdLst/>
            <a:ahLst/>
            <a:cxnLst/>
            <a:rect l="l" t="t" r="r" b="b"/>
            <a:pathLst>
              <a:path w="857250" h="3453129">
                <a:moveTo>
                  <a:pt x="59045" y="0"/>
                </a:moveTo>
                <a:lnTo>
                  <a:pt x="56488" y="61348"/>
                </a:lnTo>
                <a:lnTo>
                  <a:pt x="53936" y="122677"/>
                </a:lnTo>
                <a:lnTo>
                  <a:pt x="51392" y="183971"/>
                </a:lnTo>
                <a:lnTo>
                  <a:pt x="48862" y="245209"/>
                </a:lnTo>
                <a:lnTo>
                  <a:pt x="46348" y="306375"/>
                </a:lnTo>
                <a:lnTo>
                  <a:pt x="43855" y="367449"/>
                </a:lnTo>
                <a:lnTo>
                  <a:pt x="41388" y="428414"/>
                </a:lnTo>
                <a:lnTo>
                  <a:pt x="38951" y="489251"/>
                </a:lnTo>
                <a:lnTo>
                  <a:pt x="36548" y="549941"/>
                </a:lnTo>
                <a:lnTo>
                  <a:pt x="34184" y="610468"/>
                </a:lnTo>
                <a:lnTo>
                  <a:pt x="31862" y="670812"/>
                </a:lnTo>
                <a:lnTo>
                  <a:pt x="29586" y="730955"/>
                </a:lnTo>
                <a:lnTo>
                  <a:pt x="27362" y="790879"/>
                </a:lnTo>
                <a:lnTo>
                  <a:pt x="25194" y="850565"/>
                </a:lnTo>
                <a:lnTo>
                  <a:pt x="23085" y="909996"/>
                </a:lnTo>
                <a:lnTo>
                  <a:pt x="21040" y="969153"/>
                </a:lnTo>
                <a:lnTo>
                  <a:pt x="19063" y="1028018"/>
                </a:lnTo>
                <a:lnTo>
                  <a:pt x="17159" y="1086573"/>
                </a:lnTo>
                <a:lnTo>
                  <a:pt x="15331" y="1144798"/>
                </a:lnTo>
                <a:lnTo>
                  <a:pt x="13584" y="1202677"/>
                </a:lnTo>
                <a:lnTo>
                  <a:pt x="11923" y="1260191"/>
                </a:lnTo>
                <a:lnTo>
                  <a:pt x="10351" y="1317321"/>
                </a:lnTo>
                <a:lnTo>
                  <a:pt x="8873" y="1374050"/>
                </a:lnTo>
                <a:lnTo>
                  <a:pt x="7493" y="1430358"/>
                </a:lnTo>
                <a:lnTo>
                  <a:pt x="6215" y="1486229"/>
                </a:lnTo>
                <a:lnTo>
                  <a:pt x="5043" y="1541643"/>
                </a:lnTo>
                <a:lnTo>
                  <a:pt x="3983" y="1596582"/>
                </a:lnTo>
                <a:lnTo>
                  <a:pt x="3038" y="1651028"/>
                </a:lnTo>
                <a:lnTo>
                  <a:pt x="2211" y="1704963"/>
                </a:lnTo>
                <a:lnTo>
                  <a:pt x="1509" y="1758368"/>
                </a:lnTo>
                <a:lnTo>
                  <a:pt x="934" y="1811226"/>
                </a:lnTo>
                <a:lnTo>
                  <a:pt x="492" y="1863518"/>
                </a:lnTo>
                <a:lnTo>
                  <a:pt x="186" y="1915225"/>
                </a:lnTo>
                <a:lnTo>
                  <a:pt x="20" y="1966330"/>
                </a:lnTo>
                <a:lnTo>
                  <a:pt x="0" y="2016814"/>
                </a:lnTo>
                <a:lnTo>
                  <a:pt x="128" y="2066659"/>
                </a:lnTo>
                <a:lnTo>
                  <a:pt x="410" y="2115846"/>
                </a:lnTo>
                <a:lnTo>
                  <a:pt x="850" y="2164358"/>
                </a:lnTo>
                <a:lnTo>
                  <a:pt x="1451" y="2212176"/>
                </a:lnTo>
                <a:lnTo>
                  <a:pt x="2219" y="2259282"/>
                </a:lnTo>
                <a:lnTo>
                  <a:pt x="3158" y="2305658"/>
                </a:lnTo>
                <a:lnTo>
                  <a:pt x="4271" y="2351285"/>
                </a:lnTo>
                <a:lnTo>
                  <a:pt x="5563" y="2396145"/>
                </a:lnTo>
                <a:lnTo>
                  <a:pt x="7038" y="2440220"/>
                </a:lnTo>
                <a:lnTo>
                  <a:pt x="8701" y="2483492"/>
                </a:lnTo>
                <a:lnTo>
                  <a:pt x="10556" y="2525942"/>
                </a:lnTo>
                <a:lnTo>
                  <a:pt x="12606" y="2567552"/>
                </a:lnTo>
                <a:lnTo>
                  <a:pt x="14857" y="2608304"/>
                </a:lnTo>
                <a:lnTo>
                  <a:pt x="17313" y="2648179"/>
                </a:lnTo>
                <a:lnTo>
                  <a:pt x="19977" y="2687160"/>
                </a:lnTo>
                <a:lnTo>
                  <a:pt x="22855" y="2725228"/>
                </a:lnTo>
                <a:lnTo>
                  <a:pt x="29266" y="2798552"/>
                </a:lnTo>
                <a:lnTo>
                  <a:pt x="36581" y="2868004"/>
                </a:lnTo>
                <a:lnTo>
                  <a:pt x="44833" y="2933440"/>
                </a:lnTo>
                <a:lnTo>
                  <a:pt x="54058" y="2994713"/>
                </a:lnTo>
                <a:lnTo>
                  <a:pt x="74656" y="3097025"/>
                </a:lnTo>
                <a:lnTo>
                  <a:pt x="93396" y="3161826"/>
                </a:lnTo>
                <a:lnTo>
                  <a:pt x="114973" y="3218626"/>
                </a:lnTo>
                <a:lnTo>
                  <a:pt x="139091" y="3267907"/>
                </a:lnTo>
                <a:lnTo>
                  <a:pt x="165457" y="3310150"/>
                </a:lnTo>
                <a:lnTo>
                  <a:pt x="193776" y="3345838"/>
                </a:lnTo>
                <a:lnTo>
                  <a:pt x="223756" y="3375451"/>
                </a:lnTo>
                <a:lnTo>
                  <a:pt x="255102" y="3399471"/>
                </a:lnTo>
                <a:lnTo>
                  <a:pt x="320716" y="3432658"/>
                </a:lnTo>
                <a:lnTo>
                  <a:pt x="388266" y="3449252"/>
                </a:lnTo>
                <a:lnTo>
                  <a:pt x="455401" y="3453104"/>
                </a:lnTo>
                <a:lnTo>
                  <a:pt x="488078" y="3451456"/>
                </a:lnTo>
                <a:lnTo>
                  <a:pt x="550182" y="3443419"/>
                </a:lnTo>
                <a:lnTo>
                  <a:pt x="605991" y="3432270"/>
                </a:lnTo>
                <a:lnTo>
                  <a:pt x="630801" y="3426733"/>
                </a:lnTo>
                <a:lnTo>
                  <a:pt x="653155" y="3421863"/>
                </a:lnTo>
                <a:lnTo>
                  <a:pt x="701503" y="3406413"/>
                </a:lnTo>
                <a:lnTo>
                  <a:pt x="748348" y="3348848"/>
                </a:lnTo>
                <a:lnTo>
                  <a:pt x="767120" y="3306961"/>
                </a:lnTo>
                <a:lnTo>
                  <a:pt x="783238" y="3258969"/>
                </a:lnTo>
                <a:lnTo>
                  <a:pt x="797038" y="3206849"/>
                </a:lnTo>
                <a:lnTo>
                  <a:pt x="808854" y="3152574"/>
                </a:lnTo>
                <a:lnTo>
                  <a:pt x="819022" y="3098120"/>
                </a:lnTo>
                <a:lnTo>
                  <a:pt x="827877" y="3045461"/>
                </a:lnTo>
                <a:lnTo>
                  <a:pt x="835754" y="2996572"/>
                </a:lnTo>
                <a:lnTo>
                  <a:pt x="842989" y="2953428"/>
                </a:lnTo>
                <a:lnTo>
                  <a:pt x="849916" y="2918003"/>
                </a:lnTo>
                <a:lnTo>
                  <a:pt x="856871" y="2892272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00009" y="2959767"/>
            <a:ext cx="0" cy="2952115"/>
          </a:xfrm>
          <a:custGeom>
            <a:avLst/>
            <a:gdLst/>
            <a:ahLst/>
            <a:cxnLst/>
            <a:rect l="l" t="t" r="r" b="b"/>
            <a:pathLst>
              <a:path h="2952115">
                <a:moveTo>
                  <a:pt x="0" y="2951746"/>
                </a:moveTo>
                <a:lnTo>
                  <a:pt x="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3108" y="2895600"/>
            <a:ext cx="747395" cy="193040"/>
          </a:xfrm>
          <a:custGeom>
            <a:avLst/>
            <a:gdLst/>
            <a:ahLst/>
            <a:cxnLst/>
            <a:rect l="l" t="t" r="r" b="b"/>
            <a:pathLst>
              <a:path w="747394" h="193039">
                <a:moveTo>
                  <a:pt x="373456" y="0"/>
                </a:moveTo>
                <a:lnTo>
                  <a:pt x="306325" y="1550"/>
                </a:lnTo>
                <a:lnTo>
                  <a:pt x="243142" y="6021"/>
                </a:lnTo>
                <a:lnTo>
                  <a:pt x="184962" y="13140"/>
                </a:lnTo>
                <a:lnTo>
                  <a:pt x="132840" y="22636"/>
                </a:lnTo>
                <a:lnTo>
                  <a:pt x="87830" y="34237"/>
                </a:lnTo>
                <a:lnTo>
                  <a:pt x="50986" y="47671"/>
                </a:lnTo>
                <a:lnTo>
                  <a:pt x="6016" y="78950"/>
                </a:lnTo>
                <a:lnTo>
                  <a:pt x="0" y="96253"/>
                </a:lnTo>
                <a:lnTo>
                  <a:pt x="6016" y="113555"/>
                </a:lnTo>
                <a:lnTo>
                  <a:pt x="50986" y="144835"/>
                </a:lnTo>
                <a:lnTo>
                  <a:pt x="87830" y="158269"/>
                </a:lnTo>
                <a:lnTo>
                  <a:pt x="132840" y="169870"/>
                </a:lnTo>
                <a:lnTo>
                  <a:pt x="184962" y="179365"/>
                </a:lnTo>
                <a:lnTo>
                  <a:pt x="243142" y="186485"/>
                </a:lnTo>
                <a:lnTo>
                  <a:pt x="306325" y="190955"/>
                </a:lnTo>
                <a:lnTo>
                  <a:pt x="373456" y="192506"/>
                </a:lnTo>
                <a:lnTo>
                  <a:pt x="440583" y="190955"/>
                </a:lnTo>
                <a:lnTo>
                  <a:pt x="503763" y="186485"/>
                </a:lnTo>
                <a:lnTo>
                  <a:pt x="561940" y="179365"/>
                </a:lnTo>
                <a:lnTo>
                  <a:pt x="614061" y="169870"/>
                </a:lnTo>
                <a:lnTo>
                  <a:pt x="659070" y="158269"/>
                </a:lnTo>
                <a:lnTo>
                  <a:pt x="695913" y="144835"/>
                </a:lnTo>
                <a:lnTo>
                  <a:pt x="740883" y="113555"/>
                </a:lnTo>
                <a:lnTo>
                  <a:pt x="746899" y="96253"/>
                </a:lnTo>
                <a:lnTo>
                  <a:pt x="740883" y="78950"/>
                </a:lnTo>
                <a:lnTo>
                  <a:pt x="695913" y="47671"/>
                </a:lnTo>
                <a:lnTo>
                  <a:pt x="659070" y="34237"/>
                </a:lnTo>
                <a:lnTo>
                  <a:pt x="614061" y="22636"/>
                </a:lnTo>
                <a:lnTo>
                  <a:pt x="561940" y="13140"/>
                </a:lnTo>
                <a:lnTo>
                  <a:pt x="503763" y="6021"/>
                </a:lnTo>
                <a:lnTo>
                  <a:pt x="440583" y="1550"/>
                </a:lnTo>
                <a:lnTo>
                  <a:pt x="373456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3108" y="2895600"/>
            <a:ext cx="747395" cy="193040"/>
          </a:xfrm>
          <a:custGeom>
            <a:avLst/>
            <a:gdLst/>
            <a:ahLst/>
            <a:cxnLst/>
            <a:rect l="l" t="t" r="r" b="b"/>
            <a:pathLst>
              <a:path w="747394" h="193039">
                <a:moveTo>
                  <a:pt x="0" y="96253"/>
                </a:moveTo>
                <a:lnTo>
                  <a:pt x="23363" y="62666"/>
                </a:lnTo>
                <a:lnTo>
                  <a:pt x="87830" y="34237"/>
                </a:lnTo>
                <a:lnTo>
                  <a:pt x="132840" y="22636"/>
                </a:lnTo>
                <a:lnTo>
                  <a:pt x="184962" y="13140"/>
                </a:lnTo>
                <a:lnTo>
                  <a:pt x="243142" y="6021"/>
                </a:lnTo>
                <a:lnTo>
                  <a:pt x="306325" y="1550"/>
                </a:lnTo>
                <a:lnTo>
                  <a:pt x="373456" y="0"/>
                </a:lnTo>
                <a:lnTo>
                  <a:pt x="440583" y="1550"/>
                </a:lnTo>
                <a:lnTo>
                  <a:pt x="503763" y="6021"/>
                </a:lnTo>
                <a:lnTo>
                  <a:pt x="561940" y="13140"/>
                </a:lnTo>
                <a:lnTo>
                  <a:pt x="614061" y="22636"/>
                </a:lnTo>
                <a:lnTo>
                  <a:pt x="659070" y="34237"/>
                </a:lnTo>
                <a:lnTo>
                  <a:pt x="695913" y="47671"/>
                </a:lnTo>
                <a:lnTo>
                  <a:pt x="740883" y="78950"/>
                </a:lnTo>
                <a:lnTo>
                  <a:pt x="746899" y="96253"/>
                </a:lnTo>
                <a:lnTo>
                  <a:pt x="740883" y="113555"/>
                </a:lnTo>
                <a:lnTo>
                  <a:pt x="695913" y="144835"/>
                </a:lnTo>
                <a:lnTo>
                  <a:pt x="659070" y="158269"/>
                </a:lnTo>
                <a:lnTo>
                  <a:pt x="614061" y="169870"/>
                </a:lnTo>
                <a:lnTo>
                  <a:pt x="561940" y="179365"/>
                </a:lnTo>
                <a:lnTo>
                  <a:pt x="503763" y="186485"/>
                </a:lnTo>
                <a:lnTo>
                  <a:pt x="440583" y="190955"/>
                </a:lnTo>
                <a:lnTo>
                  <a:pt x="373456" y="192506"/>
                </a:lnTo>
                <a:lnTo>
                  <a:pt x="306325" y="190955"/>
                </a:lnTo>
                <a:lnTo>
                  <a:pt x="243142" y="186485"/>
                </a:lnTo>
                <a:lnTo>
                  <a:pt x="184962" y="179365"/>
                </a:lnTo>
                <a:lnTo>
                  <a:pt x="132840" y="169870"/>
                </a:lnTo>
                <a:lnTo>
                  <a:pt x="87830" y="158269"/>
                </a:lnTo>
                <a:lnTo>
                  <a:pt x="50986" y="144835"/>
                </a:lnTo>
                <a:lnTo>
                  <a:pt x="6016" y="113555"/>
                </a:lnTo>
                <a:lnTo>
                  <a:pt x="0" y="9625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3857625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2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8200" y="5076825"/>
            <a:ext cx="803275" cy="0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2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2487" y="5056317"/>
            <a:ext cx="884555" cy="1384935"/>
          </a:xfrm>
          <a:custGeom>
            <a:avLst/>
            <a:gdLst/>
            <a:ahLst/>
            <a:cxnLst/>
            <a:rect l="l" t="t" r="r" b="b"/>
            <a:pathLst>
              <a:path w="884555" h="1384935">
                <a:moveTo>
                  <a:pt x="0" y="6807"/>
                </a:moveTo>
                <a:lnTo>
                  <a:pt x="5847" y="57936"/>
                </a:lnTo>
                <a:lnTo>
                  <a:pt x="10949" y="102043"/>
                </a:lnTo>
                <a:lnTo>
                  <a:pt x="22361" y="199885"/>
                </a:lnTo>
                <a:lnTo>
                  <a:pt x="25060" y="223556"/>
                </a:lnTo>
                <a:lnTo>
                  <a:pt x="29150" y="262069"/>
                </a:lnTo>
                <a:lnTo>
                  <a:pt x="32885" y="309239"/>
                </a:lnTo>
                <a:lnTo>
                  <a:pt x="35130" y="362043"/>
                </a:lnTo>
                <a:lnTo>
                  <a:pt x="37557" y="444571"/>
                </a:lnTo>
                <a:lnTo>
                  <a:pt x="38517" y="476898"/>
                </a:lnTo>
                <a:lnTo>
                  <a:pt x="39821" y="518647"/>
                </a:lnTo>
                <a:lnTo>
                  <a:pt x="41424" y="567139"/>
                </a:lnTo>
                <a:lnTo>
                  <a:pt x="43383" y="623140"/>
                </a:lnTo>
                <a:lnTo>
                  <a:pt x="45758" y="687413"/>
                </a:lnTo>
                <a:lnTo>
                  <a:pt x="54807" y="724379"/>
                </a:lnTo>
                <a:lnTo>
                  <a:pt x="67194" y="799858"/>
                </a:lnTo>
                <a:lnTo>
                  <a:pt x="76250" y="836816"/>
                </a:lnTo>
                <a:lnTo>
                  <a:pt x="167754" y="1135622"/>
                </a:lnTo>
                <a:lnTo>
                  <a:pt x="186460" y="1155269"/>
                </a:lnTo>
                <a:lnTo>
                  <a:pt x="209694" y="1180753"/>
                </a:lnTo>
                <a:lnTo>
                  <a:pt x="231021" y="1208572"/>
                </a:lnTo>
                <a:lnTo>
                  <a:pt x="244005" y="1235228"/>
                </a:lnTo>
                <a:lnTo>
                  <a:pt x="246391" y="1266027"/>
                </a:lnTo>
                <a:lnTo>
                  <a:pt x="244011" y="1299029"/>
                </a:lnTo>
                <a:lnTo>
                  <a:pt x="245440" y="1329179"/>
                </a:lnTo>
                <a:lnTo>
                  <a:pt x="259257" y="1351420"/>
                </a:lnTo>
                <a:lnTo>
                  <a:pt x="300254" y="1370945"/>
                </a:lnTo>
                <a:lnTo>
                  <a:pt x="345642" y="1377454"/>
                </a:lnTo>
                <a:lnTo>
                  <a:pt x="441539" y="1377717"/>
                </a:lnTo>
                <a:lnTo>
                  <a:pt x="488022" y="1384618"/>
                </a:lnTo>
                <a:lnTo>
                  <a:pt x="631502" y="1365103"/>
                </a:lnTo>
                <a:lnTo>
                  <a:pt x="687748" y="1356867"/>
                </a:lnTo>
                <a:lnTo>
                  <a:pt x="752888" y="1330477"/>
                </a:lnTo>
                <a:lnTo>
                  <a:pt x="777789" y="1297991"/>
                </a:lnTo>
                <a:lnTo>
                  <a:pt x="795065" y="1259019"/>
                </a:lnTo>
                <a:lnTo>
                  <a:pt x="808291" y="1218616"/>
                </a:lnTo>
                <a:lnTo>
                  <a:pt x="820950" y="1171232"/>
                </a:lnTo>
                <a:lnTo>
                  <a:pt x="830928" y="1123555"/>
                </a:lnTo>
                <a:lnTo>
                  <a:pt x="839119" y="1075684"/>
                </a:lnTo>
                <a:lnTo>
                  <a:pt x="853714" y="979748"/>
                </a:lnTo>
                <a:lnTo>
                  <a:pt x="861905" y="931877"/>
                </a:lnTo>
                <a:lnTo>
                  <a:pt x="871883" y="884200"/>
                </a:lnTo>
                <a:lnTo>
                  <a:pt x="884542" y="836816"/>
                </a:lnTo>
                <a:lnTo>
                  <a:pt x="869289" y="787019"/>
                </a:lnTo>
                <a:lnTo>
                  <a:pt x="861126" y="762314"/>
                </a:lnTo>
                <a:lnTo>
                  <a:pt x="852608" y="737735"/>
                </a:lnTo>
                <a:lnTo>
                  <a:pt x="844804" y="712898"/>
                </a:lnTo>
                <a:lnTo>
                  <a:pt x="838784" y="687413"/>
                </a:lnTo>
                <a:lnTo>
                  <a:pt x="833366" y="650065"/>
                </a:lnTo>
                <a:lnTo>
                  <a:pt x="829735" y="612717"/>
                </a:lnTo>
                <a:lnTo>
                  <a:pt x="826818" y="575365"/>
                </a:lnTo>
                <a:lnTo>
                  <a:pt x="823544" y="538010"/>
                </a:lnTo>
                <a:lnTo>
                  <a:pt x="836856" y="491964"/>
                </a:lnTo>
                <a:lnTo>
                  <a:pt x="848885" y="444571"/>
                </a:lnTo>
                <a:lnTo>
                  <a:pt x="859356" y="396130"/>
                </a:lnTo>
                <a:lnTo>
                  <a:pt x="867995" y="346941"/>
                </a:lnTo>
                <a:lnTo>
                  <a:pt x="874525" y="297303"/>
                </a:lnTo>
                <a:lnTo>
                  <a:pt x="878673" y="247515"/>
                </a:lnTo>
                <a:lnTo>
                  <a:pt x="880162" y="197877"/>
                </a:lnTo>
                <a:lnTo>
                  <a:pt x="878718" y="148688"/>
                </a:lnTo>
                <a:lnTo>
                  <a:pt x="874066" y="100247"/>
                </a:lnTo>
                <a:lnTo>
                  <a:pt x="865930" y="52854"/>
                </a:lnTo>
                <a:lnTo>
                  <a:pt x="863416" y="43120"/>
                </a:lnTo>
                <a:lnTo>
                  <a:pt x="116282" y="43120"/>
                </a:lnTo>
                <a:lnTo>
                  <a:pt x="102175" y="42132"/>
                </a:lnTo>
                <a:lnTo>
                  <a:pt x="86925" y="38456"/>
                </a:lnTo>
                <a:lnTo>
                  <a:pt x="67100" y="31641"/>
                </a:lnTo>
                <a:lnTo>
                  <a:pt x="39149" y="21197"/>
                </a:lnTo>
                <a:lnTo>
                  <a:pt x="0" y="6807"/>
                </a:lnTo>
                <a:close/>
              </a:path>
              <a:path w="884555" h="1384935">
                <a:moveTo>
                  <a:pt x="428865" y="0"/>
                </a:moveTo>
                <a:lnTo>
                  <a:pt x="382131" y="2677"/>
                </a:lnTo>
                <a:lnTo>
                  <a:pt x="335742" y="10110"/>
                </a:lnTo>
                <a:lnTo>
                  <a:pt x="289763" y="23406"/>
                </a:lnTo>
                <a:lnTo>
                  <a:pt x="229903" y="29142"/>
                </a:lnTo>
                <a:lnTo>
                  <a:pt x="186056" y="34429"/>
                </a:lnTo>
                <a:lnTo>
                  <a:pt x="132677" y="41867"/>
                </a:lnTo>
                <a:lnTo>
                  <a:pt x="116282" y="43120"/>
                </a:lnTo>
                <a:lnTo>
                  <a:pt x="863416" y="43120"/>
                </a:lnTo>
                <a:lnTo>
                  <a:pt x="857872" y="21656"/>
                </a:lnTo>
                <a:lnTo>
                  <a:pt x="712791" y="21656"/>
                </a:lnTo>
                <a:lnTo>
                  <a:pt x="665382" y="19103"/>
                </a:lnTo>
                <a:lnTo>
                  <a:pt x="617920" y="14649"/>
                </a:lnTo>
                <a:lnTo>
                  <a:pt x="523101" y="4471"/>
                </a:lnTo>
                <a:lnTo>
                  <a:pt x="475877" y="967"/>
                </a:lnTo>
                <a:lnTo>
                  <a:pt x="428865" y="0"/>
                </a:lnTo>
                <a:close/>
              </a:path>
              <a:path w="884555" h="1384935">
                <a:moveTo>
                  <a:pt x="854036" y="6807"/>
                </a:moveTo>
                <a:lnTo>
                  <a:pt x="807184" y="16618"/>
                </a:lnTo>
                <a:lnTo>
                  <a:pt x="760080" y="21197"/>
                </a:lnTo>
                <a:lnTo>
                  <a:pt x="712791" y="21656"/>
                </a:lnTo>
                <a:lnTo>
                  <a:pt x="857872" y="21656"/>
                </a:lnTo>
                <a:lnTo>
                  <a:pt x="854036" y="68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2487" y="5056317"/>
            <a:ext cx="884555" cy="1384935"/>
          </a:xfrm>
          <a:custGeom>
            <a:avLst/>
            <a:gdLst/>
            <a:ahLst/>
            <a:cxnLst/>
            <a:rect l="l" t="t" r="r" b="b"/>
            <a:pathLst>
              <a:path w="884555" h="1384935">
                <a:moveTo>
                  <a:pt x="0" y="6807"/>
                </a:moveTo>
                <a:lnTo>
                  <a:pt x="39268" y="21241"/>
                </a:lnTo>
                <a:lnTo>
                  <a:pt x="67100" y="31641"/>
                </a:lnTo>
                <a:lnTo>
                  <a:pt x="86925" y="38456"/>
                </a:lnTo>
                <a:lnTo>
                  <a:pt x="102175" y="42132"/>
                </a:lnTo>
                <a:lnTo>
                  <a:pt x="116282" y="43120"/>
                </a:lnTo>
                <a:lnTo>
                  <a:pt x="132677" y="41867"/>
                </a:lnTo>
                <a:lnTo>
                  <a:pt x="154791" y="38820"/>
                </a:lnTo>
                <a:lnTo>
                  <a:pt x="186056" y="34429"/>
                </a:lnTo>
                <a:lnTo>
                  <a:pt x="229903" y="29142"/>
                </a:lnTo>
                <a:lnTo>
                  <a:pt x="289763" y="23406"/>
                </a:lnTo>
                <a:lnTo>
                  <a:pt x="335742" y="10110"/>
                </a:lnTo>
                <a:lnTo>
                  <a:pt x="382131" y="2677"/>
                </a:lnTo>
                <a:lnTo>
                  <a:pt x="428865" y="0"/>
                </a:lnTo>
                <a:lnTo>
                  <a:pt x="475877" y="967"/>
                </a:lnTo>
                <a:lnTo>
                  <a:pt x="523101" y="4471"/>
                </a:lnTo>
                <a:lnTo>
                  <a:pt x="570471" y="9401"/>
                </a:lnTo>
                <a:lnTo>
                  <a:pt x="617920" y="14649"/>
                </a:lnTo>
                <a:lnTo>
                  <a:pt x="665382" y="19103"/>
                </a:lnTo>
                <a:lnTo>
                  <a:pt x="712791" y="21656"/>
                </a:lnTo>
                <a:lnTo>
                  <a:pt x="760080" y="21197"/>
                </a:lnTo>
                <a:lnTo>
                  <a:pt x="807184" y="16618"/>
                </a:lnTo>
                <a:lnTo>
                  <a:pt x="854036" y="6807"/>
                </a:lnTo>
                <a:lnTo>
                  <a:pt x="865930" y="52854"/>
                </a:lnTo>
                <a:lnTo>
                  <a:pt x="874066" y="100247"/>
                </a:lnTo>
                <a:lnTo>
                  <a:pt x="878718" y="148688"/>
                </a:lnTo>
                <a:lnTo>
                  <a:pt x="880162" y="197877"/>
                </a:lnTo>
                <a:lnTo>
                  <a:pt x="878673" y="247515"/>
                </a:lnTo>
                <a:lnTo>
                  <a:pt x="874525" y="297303"/>
                </a:lnTo>
                <a:lnTo>
                  <a:pt x="867995" y="346941"/>
                </a:lnTo>
                <a:lnTo>
                  <a:pt x="859356" y="396130"/>
                </a:lnTo>
                <a:lnTo>
                  <a:pt x="848885" y="444571"/>
                </a:lnTo>
                <a:lnTo>
                  <a:pt x="836856" y="491964"/>
                </a:lnTo>
                <a:lnTo>
                  <a:pt x="823544" y="538010"/>
                </a:lnTo>
                <a:lnTo>
                  <a:pt x="826818" y="575365"/>
                </a:lnTo>
                <a:lnTo>
                  <a:pt x="833366" y="650065"/>
                </a:lnTo>
                <a:lnTo>
                  <a:pt x="844804" y="712898"/>
                </a:lnTo>
                <a:lnTo>
                  <a:pt x="861126" y="762314"/>
                </a:lnTo>
                <a:lnTo>
                  <a:pt x="869289" y="787019"/>
                </a:lnTo>
                <a:lnTo>
                  <a:pt x="873815" y="801803"/>
                </a:lnTo>
                <a:lnTo>
                  <a:pt x="878820" y="818142"/>
                </a:lnTo>
                <a:lnTo>
                  <a:pt x="882873" y="831369"/>
                </a:lnTo>
                <a:lnTo>
                  <a:pt x="884542" y="836816"/>
                </a:lnTo>
                <a:lnTo>
                  <a:pt x="871883" y="884200"/>
                </a:lnTo>
                <a:lnTo>
                  <a:pt x="861905" y="931877"/>
                </a:lnTo>
                <a:lnTo>
                  <a:pt x="853714" y="979748"/>
                </a:lnTo>
                <a:lnTo>
                  <a:pt x="846416" y="1027716"/>
                </a:lnTo>
                <a:lnTo>
                  <a:pt x="839119" y="1075684"/>
                </a:lnTo>
                <a:lnTo>
                  <a:pt x="830928" y="1123555"/>
                </a:lnTo>
                <a:lnTo>
                  <a:pt x="820950" y="1171232"/>
                </a:lnTo>
                <a:lnTo>
                  <a:pt x="808291" y="1218616"/>
                </a:lnTo>
                <a:lnTo>
                  <a:pt x="795065" y="1259019"/>
                </a:lnTo>
                <a:lnTo>
                  <a:pt x="777789" y="1297991"/>
                </a:lnTo>
                <a:lnTo>
                  <a:pt x="752888" y="1330477"/>
                </a:lnTo>
                <a:lnTo>
                  <a:pt x="716788" y="1351420"/>
                </a:lnTo>
                <a:lnTo>
                  <a:pt x="631502" y="1365103"/>
                </a:lnTo>
                <a:lnTo>
                  <a:pt x="566898" y="1373934"/>
                </a:lnTo>
                <a:lnTo>
                  <a:pt x="512788" y="1381170"/>
                </a:lnTo>
                <a:lnTo>
                  <a:pt x="488022" y="1384618"/>
                </a:lnTo>
                <a:lnTo>
                  <a:pt x="441539" y="1377717"/>
                </a:lnTo>
                <a:lnTo>
                  <a:pt x="393408" y="1377521"/>
                </a:lnTo>
                <a:lnTo>
                  <a:pt x="345642" y="1377454"/>
                </a:lnTo>
                <a:lnTo>
                  <a:pt x="300254" y="1370945"/>
                </a:lnTo>
                <a:lnTo>
                  <a:pt x="259257" y="1351420"/>
                </a:lnTo>
                <a:lnTo>
                  <a:pt x="245440" y="1329179"/>
                </a:lnTo>
                <a:lnTo>
                  <a:pt x="244011" y="1299029"/>
                </a:lnTo>
                <a:lnTo>
                  <a:pt x="246391" y="1266027"/>
                </a:lnTo>
                <a:lnTo>
                  <a:pt x="244005" y="1235228"/>
                </a:lnTo>
                <a:lnTo>
                  <a:pt x="231021" y="1208572"/>
                </a:lnTo>
                <a:lnTo>
                  <a:pt x="209694" y="1180753"/>
                </a:lnTo>
                <a:lnTo>
                  <a:pt x="186460" y="1155269"/>
                </a:lnTo>
                <a:lnTo>
                  <a:pt x="167754" y="1135622"/>
                </a:lnTo>
                <a:lnTo>
                  <a:pt x="152506" y="1085819"/>
                </a:lnTo>
                <a:lnTo>
                  <a:pt x="137257" y="1036019"/>
                </a:lnTo>
                <a:lnTo>
                  <a:pt x="122007" y="986219"/>
                </a:lnTo>
                <a:lnTo>
                  <a:pt x="106755" y="936419"/>
                </a:lnTo>
                <a:lnTo>
                  <a:pt x="91503" y="886618"/>
                </a:lnTo>
                <a:lnTo>
                  <a:pt x="76250" y="836816"/>
                </a:lnTo>
                <a:lnTo>
                  <a:pt x="67194" y="799858"/>
                </a:lnTo>
                <a:lnTo>
                  <a:pt x="60999" y="762119"/>
                </a:lnTo>
                <a:lnTo>
                  <a:pt x="54807" y="724379"/>
                </a:lnTo>
                <a:lnTo>
                  <a:pt x="45758" y="687413"/>
                </a:lnTo>
                <a:lnTo>
                  <a:pt x="43383" y="623140"/>
                </a:lnTo>
                <a:lnTo>
                  <a:pt x="41424" y="567139"/>
                </a:lnTo>
                <a:lnTo>
                  <a:pt x="39821" y="518647"/>
                </a:lnTo>
                <a:lnTo>
                  <a:pt x="38517" y="476898"/>
                </a:lnTo>
                <a:lnTo>
                  <a:pt x="36574" y="410571"/>
                </a:lnTo>
                <a:lnTo>
                  <a:pt x="35819" y="384465"/>
                </a:lnTo>
                <a:lnTo>
                  <a:pt x="34450" y="342541"/>
                </a:lnTo>
                <a:lnTo>
                  <a:pt x="31883" y="293909"/>
                </a:lnTo>
                <a:lnTo>
                  <a:pt x="27304" y="244029"/>
                </a:lnTo>
                <a:lnTo>
                  <a:pt x="22361" y="199885"/>
                </a:lnTo>
                <a:lnTo>
                  <a:pt x="15363" y="139894"/>
                </a:lnTo>
                <a:lnTo>
                  <a:pt x="10949" y="102043"/>
                </a:lnTo>
                <a:lnTo>
                  <a:pt x="5847" y="57936"/>
                </a:lnTo>
                <a:lnTo>
                  <a:pt x="0" y="680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5350" y="3857625"/>
            <a:ext cx="805180" cy="1219200"/>
          </a:xfrm>
          <a:custGeom>
            <a:avLst/>
            <a:gdLst/>
            <a:ahLst/>
            <a:cxnLst/>
            <a:rect l="l" t="t" r="r" b="b"/>
            <a:pathLst>
              <a:path w="805180" h="1219200">
                <a:moveTo>
                  <a:pt x="0" y="0"/>
                </a:moveTo>
                <a:lnTo>
                  <a:pt x="804862" y="0"/>
                </a:lnTo>
                <a:lnTo>
                  <a:pt x="804862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5350" y="3857625"/>
            <a:ext cx="805180" cy="1219200"/>
          </a:xfrm>
          <a:custGeom>
            <a:avLst/>
            <a:gdLst/>
            <a:ahLst/>
            <a:cxnLst/>
            <a:rect l="l" t="t" r="r" b="b"/>
            <a:pathLst>
              <a:path w="805180" h="1219200">
                <a:moveTo>
                  <a:pt x="0" y="0"/>
                </a:moveTo>
                <a:lnTo>
                  <a:pt x="804862" y="0"/>
                </a:lnTo>
                <a:lnTo>
                  <a:pt x="804862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4512" y="5076825"/>
            <a:ext cx="517525" cy="1284605"/>
          </a:xfrm>
          <a:custGeom>
            <a:avLst/>
            <a:gdLst/>
            <a:ahLst/>
            <a:cxnLst/>
            <a:rect l="l" t="t" r="r" b="b"/>
            <a:pathLst>
              <a:path w="517525" h="1284604">
                <a:moveTo>
                  <a:pt x="0" y="0"/>
                </a:moveTo>
                <a:lnTo>
                  <a:pt x="68790" y="3823"/>
                </a:lnTo>
                <a:lnTo>
                  <a:pt x="130603" y="14612"/>
                </a:lnTo>
                <a:lnTo>
                  <a:pt x="182973" y="31346"/>
                </a:lnTo>
                <a:lnTo>
                  <a:pt x="223434" y="53006"/>
                </a:lnTo>
                <a:lnTo>
                  <a:pt x="258762" y="107022"/>
                </a:lnTo>
                <a:lnTo>
                  <a:pt x="258762" y="535114"/>
                </a:lnTo>
                <a:lnTo>
                  <a:pt x="268005" y="563570"/>
                </a:lnTo>
                <a:lnTo>
                  <a:pt x="334551" y="610801"/>
                </a:lnTo>
                <a:lnTo>
                  <a:pt x="386921" y="627537"/>
                </a:lnTo>
                <a:lnTo>
                  <a:pt x="448734" y="638326"/>
                </a:lnTo>
                <a:lnTo>
                  <a:pt x="517525" y="642150"/>
                </a:lnTo>
                <a:lnTo>
                  <a:pt x="448734" y="645972"/>
                </a:lnTo>
                <a:lnTo>
                  <a:pt x="386921" y="656759"/>
                </a:lnTo>
                <a:lnTo>
                  <a:pt x="334551" y="673492"/>
                </a:lnTo>
                <a:lnTo>
                  <a:pt x="294090" y="695151"/>
                </a:lnTo>
                <a:lnTo>
                  <a:pt x="258762" y="749173"/>
                </a:lnTo>
                <a:lnTo>
                  <a:pt x="258762" y="1177264"/>
                </a:lnTo>
                <a:lnTo>
                  <a:pt x="249519" y="1205715"/>
                </a:lnTo>
                <a:lnTo>
                  <a:pt x="223434" y="1231280"/>
                </a:lnTo>
                <a:lnTo>
                  <a:pt x="182973" y="1252940"/>
                </a:lnTo>
                <a:lnTo>
                  <a:pt x="130603" y="1269675"/>
                </a:lnTo>
                <a:lnTo>
                  <a:pt x="68790" y="1280464"/>
                </a:lnTo>
                <a:lnTo>
                  <a:pt x="0" y="1284287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25077" y="5291328"/>
            <a:ext cx="41808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57350" algn="l"/>
              </a:tabLst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Normal:	31-37 g/dL</a:t>
            </a:r>
            <a:r>
              <a:rPr sz="3200" spc="-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of  erythrocytes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0800" y="2819400"/>
            <a:ext cx="5410200" cy="1323975"/>
          </a:xfrm>
          <a:prstGeom prst="rect">
            <a:avLst/>
          </a:prstGeom>
          <a:solidFill>
            <a:srgbClr val="F2EEA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3200" spc="-5" dirty="0">
                <a:solidFill>
                  <a:srgbClr val="FF3399"/>
                </a:solidFill>
                <a:latin typeface="Arial"/>
                <a:cs typeface="Arial"/>
              </a:rPr>
              <a:t>Low </a:t>
            </a:r>
            <a:r>
              <a:rPr sz="3200" dirty="0">
                <a:solidFill>
                  <a:srgbClr val="FF3399"/>
                </a:solidFill>
                <a:latin typeface="Arial"/>
                <a:cs typeface="Arial"/>
              </a:rPr>
              <a:t>MCHC:</a:t>
            </a:r>
            <a:r>
              <a:rPr sz="3200" spc="-4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3399"/>
                </a:solidFill>
                <a:latin typeface="Arial"/>
                <a:cs typeface="Arial"/>
              </a:rPr>
              <a:t>Hyp</a:t>
            </a:r>
            <a:r>
              <a:rPr sz="3200" i="1" u="heavy" spc="-5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Arial"/>
                <a:cs typeface="Arial"/>
              </a:rPr>
              <a:t>o</a:t>
            </a:r>
            <a:r>
              <a:rPr sz="3200" spc="-5" dirty="0">
                <a:solidFill>
                  <a:srgbClr val="FF3399"/>
                </a:solidFill>
                <a:latin typeface="Arial"/>
                <a:cs typeface="Arial"/>
              </a:rPr>
              <a:t>chromic</a:t>
            </a:r>
            <a:endParaRPr sz="3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920"/>
              </a:spcBef>
            </a:pPr>
            <a:r>
              <a:rPr sz="3200" spc="-5" dirty="0">
                <a:solidFill>
                  <a:srgbClr val="FF3399"/>
                </a:solidFill>
                <a:latin typeface="Arial"/>
                <a:cs typeface="Arial"/>
              </a:rPr>
              <a:t>High </a:t>
            </a:r>
            <a:r>
              <a:rPr sz="3200" dirty="0">
                <a:solidFill>
                  <a:srgbClr val="FF3399"/>
                </a:solidFill>
                <a:latin typeface="Arial"/>
                <a:cs typeface="Arial"/>
              </a:rPr>
              <a:t>MCHC</a:t>
            </a:r>
            <a:r>
              <a:rPr sz="3200" spc="-35" dirty="0">
                <a:solidFill>
                  <a:srgbClr val="FF3399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solidFill>
                  <a:srgbClr val="FF3399"/>
                </a:solidFill>
                <a:latin typeface="Arial"/>
                <a:cs typeface="Arial"/>
              </a:rPr>
              <a:t>Hyp</a:t>
            </a:r>
            <a:r>
              <a:rPr sz="3200" i="1" u="heavy" spc="-5" dirty="0">
                <a:solidFill>
                  <a:srgbClr val="FF3399"/>
                </a:solidFill>
                <a:uFill>
                  <a:solidFill>
                    <a:srgbClr val="FF3399"/>
                  </a:solidFill>
                </a:uFill>
                <a:latin typeface="Arial"/>
                <a:cs typeface="Arial"/>
              </a:rPr>
              <a:t>er</a:t>
            </a:r>
            <a:r>
              <a:rPr sz="3200" spc="-5" dirty="0">
                <a:solidFill>
                  <a:srgbClr val="FF3399"/>
                </a:solidFill>
                <a:latin typeface="Arial"/>
                <a:cs typeface="Arial"/>
              </a:rPr>
              <a:t>chromic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49427"/>
            <a:ext cx="792860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8000"/>
                </a:solidFill>
                <a:latin typeface="Arial"/>
                <a:cs typeface="Arial"/>
              </a:rPr>
              <a:t>6) </a:t>
            </a:r>
            <a:r>
              <a:rPr sz="3200" b="1" u="heavy" spc="-10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Mean </a:t>
            </a:r>
            <a:r>
              <a:rPr sz="3200" b="1" u="heavy" spc="-5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Arial"/>
                <a:cs typeface="Arial"/>
              </a:rPr>
              <a:t>Cell Hemoglobin</a:t>
            </a:r>
            <a:r>
              <a:rPr sz="3200" b="1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8000"/>
                </a:solidFill>
                <a:latin typeface="Arial"/>
                <a:cs typeface="Arial"/>
              </a:rPr>
              <a:t>(</a:t>
            </a:r>
            <a:r>
              <a:rPr sz="3200" b="1" dirty="0">
                <a:solidFill>
                  <a:srgbClr val="008000"/>
                </a:solidFill>
                <a:latin typeface="Arial"/>
                <a:cs typeface="Arial"/>
              </a:rPr>
              <a:t>MCH</a:t>
            </a:r>
            <a:r>
              <a:rPr sz="3200" dirty="0">
                <a:solidFill>
                  <a:srgbClr val="008000"/>
                </a:solidFill>
                <a:latin typeface="Arial"/>
                <a:cs typeface="Arial"/>
              </a:rPr>
              <a:t>) = </a:t>
            </a:r>
            <a:r>
              <a:rPr sz="3200" spc="-5" dirty="0">
                <a:solidFill>
                  <a:srgbClr val="008000"/>
                </a:solidFill>
                <a:latin typeface="Arial"/>
                <a:cs typeface="Arial"/>
              </a:rPr>
              <a:t>red</a:t>
            </a:r>
            <a:r>
              <a:rPr sz="3200" spc="-9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8000"/>
                </a:solidFill>
                <a:latin typeface="Arial"/>
                <a:cs typeface="Arial"/>
              </a:rPr>
              <a:t>cell  </a:t>
            </a:r>
            <a:r>
              <a:rPr sz="3200" spc="-10" dirty="0">
                <a:solidFill>
                  <a:srgbClr val="008000"/>
                </a:solidFill>
                <a:latin typeface="Arial"/>
                <a:cs typeface="Arial"/>
              </a:rPr>
              <a:t>hemoglobin </a:t>
            </a:r>
            <a:r>
              <a:rPr sz="3200" b="1" spc="-5" dirty="0">
                <a:solidFill>
                  <a:srgbClr val="008000"/>
                </a:solidFill>
                <a:latin typeface="Arial"/>
                <a:cs typeface="Arial"/>
              </a:rPr>
              <a:t>content </a:t>
            </a:r>
            <a:r>
              <a:rPr sz="3200" spc="-5" dirty="0">
                <a:solidFill>
                  <a:srgbClr val="008000"/>
                </a:solidFill>
                <a:latin typeface="Arial"/>
                <a:cs typeface="Arial"/>
              </a:rPr>
              <a:t>in picograms or </a:t>
            </a:r>
            <a:r>
              <a:rPr sz="3200" spc="5" dirty="0">
                <a:solidFill>
                  <a:srgbClr val="008000"/>
                </a:solidFill>
                <a:latin typeface="Arial"/>
                <a:cs typeface="Arial"/>
              </a:rPr>
              <a:t>10</a:t>
            </a:r>
            <a:r>
              <a:rPr sz="3150" spc="7" baseline="25132" dirty="0">
                <a:solidFill>
                  <a:srgbClr val="008000"/>
                </a:solidFill>
                <a:latin typeface="Arial"/>
                <a:cs typeface="Arial"/>
              </a:rPr>
              <a:t>-12 </a:t>
            </a:r>
            <a:r>
              <a:rPr sz="2100" spc="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8000"/>
                </a:solidFill>
                <a:latin typeface="Arial"/>
                <a:cs typeface="Arial"/>
              </a:rPr>
              <a:t>grams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8147" y="3497579"/>
            <a:ext cx="1798319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1984" y="4056888"/>
            <a:ext cx="1199387" cy="79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0" y="3962400"/>
            <a:ext cx="1844039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5171" y="3985259"/>
            <a:ext cx="649223" cy="902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41420" y="4544567"/>
            <a:ext cx="1356359" cy="79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ubTitle" idx="4"/>
          </p:nvPr>
        </p:nvSpPr>
        <p:spPr>
          <a:xfrm>
            <a:off x="0" y="3200400"/>
            <a:ext cx="8077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6825" marR="5080">
              <a:lnSpc>
                <a:spcPct val="100000"/>
              </a:lnSpc>
              <a:spcBef>
                <a:spcPts val="100"/>
              </a:spcBef>
              <a:tabLst>
                <a:tab pos="4181475" algn="l"/>
              </a:tabLst>
            </a:pPr>
            <a:r>
              <a:rPr sz="2000" b="1" spc="-5" dirty="0"/>
              <a:t>Normal:</a:t>
            </a:r>
            <a:r>
              <a:rPr spc="-5" dirty="0"/>
              <a:t>	</a:t>
            </a:r>
            <a:r>
              <a:rPr sz="2400" b="1" spc="-5" dirty="0"/>
              <a:t>26 </a:t>
            </a:r>
            <a:r>
              <a:rPr sz="2400" b="1" dirty="0"/>
              <a:t>- </a:t>
            </a:r>
            <a:r>
              <a:rPr sz="2400" b="1" spc="-5" dirty="0"/>
              <a:t>32 </a:t>
            </a:r>
            <a:r>
              <a:rPr sz="2400" b="1" u="heavy" spc="-5" dirty="0">
                <a:uFill>
                  <a:solidFill>
                    <a:srgbClr val="008000"/>
                  </a:solidFill>
                </a:uFill>
              </a:rPr>
              <a:t>pg</a:t>
            </a:r>
            <a:r>
              <a:rPr sz="2400" b="1" u="heavy" spc="-110" dirty="0">
                <a:uFill>
                  <a:solidFill>
                    <a:srgbClr val="008000"/>
                  </a:solidFill>
                </a:uFill>
              </a:rPr>
              <a:t> </a:t>
            </a:r>
            <a:r>
              <a:rPr sz="2400" b="1" u="heavy" spc="-10" dirty="0">
                <a:uFill>
                  <a:solidFill>
                    <a:srgbClr val="008000"/>
                  </a:solidFill>
                </a:uFill>
              </a:rPr>
              <a:t>per </a:t>
            </a:r>
            <a:r>
              <a:rPr sz="2400" b="1" spc="-10" dirty="0"/>
              <a:t> </a:t>
            </a:r>
            <a:r>
              <a:rPr sz="2400" b="1" u="heavy" spc="-5" dirty="0">
                <a:uFill>
                  <a:solidFill>
                    <a:srgbClr val="008000"/>
                  </a:solidFill>
                </a:uFill>
              </a:rPr>
              <a:t>red</a:t>
            </a:r>
            <a:r>
              <a:rPr sz="2400" b="1" u="heavy" spc="-30" dirty="0">
                <a:uFill>
                  <a:solidFill>
                    <a:srgbClr val="008000"/>
                  </a:solidFill>
                </a:uFill>
              </a:rPr>
              <a:t> </a:t>
            </a:r>
            <a:r>
              <a:rPr sz="2400" b="1" u="heavy" spc="-5" dirty="0">
                <a:uFill>
                  <a:solidFill>
                    <a:srgbClr val="008000"/>
                  </a:solidFill>
                </a:uFill>
              </a:rPr>
              <a:t>cell</a:t>
            </a: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1676400"/>
            <a:ext cx="2743200" cy="2667000"/>
          </a:xfrm>
          <a:custGeom>
            <a:avLst/>
            <a:gdLst/>
            <a:ahLst/>
            <a:cxnLst/>
            <a:rect l="l" t="t" r="r" b="b"/>
            <a:pathLst>
              <a:path w="2743200" h="2667000">
                <a:moveTo>
                  <a:pt x="1371600" y="0"/>
                </a:moveTo>
                <a:lnTo>
                  <a:pt x="1322404" y="841"/>
                </a:lnTo>
                <a:lnTo>
                  <a:pt x="1273645" y="3348"/>
                </a:lnTo>
                <a:lnTo>
                  <a:pt x="1225350" y="7491"/>
                </a:lnTo>
                <a:lnTo>
                  <a:pt x="1177550" y="13242"/>
                </a:lnTo>
                <a:lnTo>
                  <a:pt x="1130271" y="20573"/>
                </a:lnTo>
                <a:lnTo>
                  <a:pt x="1083545" y="29456"/>
                </a:lnTo>
                <a:lnTo>
                  <a:pt x="1037400" y="39863"/>
                </a:lnTo>
                <a:lnTo>
                  <a:pt x="991864" y="51765"/>
                </a:lnTo>
                <a:lnTo>
                  <a:pt x="946967" y="65135"/>
                </a:lnTo>
                <a:lnTo>
                  <a:pt x="902738" y="79943"/>
                </a:lnTo>
                <a:lnTo>
                  <a:pt x="859205" y="96162"/>
                </a:lnTo>
                <a:lnTo>
                  <a:pt x="816399" y="113764"/>
                </a:lnTo>
                <a:lnTo>
                  <a:pt x="774347" y="132721"/>
                </a:lnTo>
                <a:lnTo>
                  <a:pt x="733079" y="153003"/>
                </a:lnTo>
                <a:lnTo>
                  <a:pt x="692625" y="174584"/>
                </a:lnTo>
                <a:lnTo>
                  <a:pt x="653012" y="197434"/>
                </a:lnTo>
                <a:lnTo>
                  <a:pt x="614270" y="221526"/>
                </a:lnTo>
                <a:lnTo>
                  <a:pt x="576427" y="246832"/>
                </a:lnTo>
                <a:lnTo>
                  <a:pt x="539514" y="273322"/>
                </a:lnTo>
                <a:lnTo>
                  <a:pt x="503559" y="300970"/>
                </a:lnTo>
                <a:lnTo>
                  <a:pt x="468590" y="329746"/>
                </a:lnTo>
                <a:lnTo>
                  <a:pt x="434638" y="359623"/>
                </a:lnTo>
                <a:lnTo>
                  <a:pt x="401731" y="390572"/>
                </a:lnTo>
                <a:lnTo>
                  <a:pt x="369897" y="422565"/>
                </a:lnTo>
                <a:lnTo>
                  <a:pt x="339167" y="455575"/>
                </a:lnTo>
                <a:lnTo>
                  <a:pt x="309568" y="489572"/>
                </a:lnTo>
                <a:lnTo>
                  <a:pt x="281131" y="524528"/>
                </a:lnTo>
                <a:lnTo>
                  <a:pt x="253884" y="560416"/>
                </a:lnTo>
                <a:lnTo>
                  <a:pt x="227855" y="597207"/>
                </a:lnTo>
                <a:lnTo>
                  <a:pt x="203075" y="634873"/>
                </a:lnTo>
                <a:lnTo>
                  <a:pt x="179572" y="673386"/>
                </a:lnTo>
                <a:lnTo>
                  <a:pt x="157375" y="712717"/>
                </a:lnTo>
                <a:lnTo>
                  <a:pt x="136513" y="752838"/>
                </a:lnTo>
                <a:lnTo>
                  <a:pt x="117015" y="793722"/>
                </a:lnTo>
                <a:lnTo>
                  <a:pt x="98910" y="835339"/>
                </a:lnTo>
                <a:lnTo>
                  <a:pt x="82227" y="877662"/>
                </a:lnTo>
                <a:lnTo>
                  <a:pt x="66995" y="920663"/>
                </a:lnTo>
                <a:lnTo>
                  <a:pt x="53244" y="964313"/>
                </a:lnTo>
                <a:lnTo>
                  <a:pt x="41002" y="1008583"/>
                </a:lnTo>
                <a:lnTo>
                  <a:pt x="30298" y="1053447"/>
                </a:lnTo>
                <a:lnTo>
                  <a:pt x="21161" y="1098875"/>
                </a:lnTo>
                <a:lnTo>
                  <a:pt x="13620" y="1144840"/>
                </a:lnTo>
                <a:lnTo>
                  <a:pt x="7705" y="1191313"/>
                </a:lnTo>
                <a:lnTo>
                  <a:pt x="3443" y="1238266"/>
                </a:lnTo>
                <a:lnTo>
                  <a:pt x="865" y="1285671"/>
                </a:lnTo>
                <a:lnTo>
                  <a:pt x="0" y="1333500"/>
                </a:lnTo>
                <a:lnTo>
                  <a:pt x="865" y="1381328"/>
                </a:lnTo>
                <a:lnTo>
                  <a:pt x="3443" y="1428733"/>
                </a:lnTo>
                <a:lnTo>
                  <a:pt x="7705" y="1475686"/>
                </a:lnTo>
                <a:lnTo>
                  <a:pt x="13620" y="1522159"/>
                </a:lnTo>
                <a:lnTo>
                  <a:pt x="21161" y="1568124"/>
                </a:lnTo>
                <a:lnTo>
                  <a:pt x="30298" y="1613552"/>
                </a:lnTo>
                <a:lnTo>
                  <a:pt x="41002" y="1658416"/>
                </a:lnTo>
                <a:lnTo>
                  <a:pt x="53244" y="1702686"/>
                </a:lnTo>
                <a:lnTo>
                  <a:pt x="66995" y="1746336"/>
                </a:lnTo>
                <a:lnTo>
                  <a:pt x="82227" y="1789337"/>
                </a:lnTo>
                <a:lnTo>
                  <a:pt x="98910" y="1831660"/>
                </a:lnTo>
                <a:lnTo>
                  <a:pt x="117015" y="1873277"/>
                </a:lnTo>
                <a:lnTo>
                  <a:pt x="136513" y="1914161"/>
                </a:lnTo>
                <a:lnTo>
                  <a:pt x="157375" y="1954282"/>
                </a:lnTo>
                <a:lnTo>
                  <a:pt x="179572" y="1993613"/>
                </a:lnTo>
                <a:lnTo>
                  <a:pt x="203075" y="2032126"/>
                </a:lnTo>
                <a:lnTo>
                  <a:pt x="227855" y="2069792"/>
                </a:lnTo>
                <a:lnTo>
                  <a:pt x="253884" y="2106583"/>
                </a:lnTo>
                <a:lnTo>
                  <a:pt x="281131" y="2142471"/>
                </a:lnTo>
                <a:lnTo>
                  <a:pt x="309568" y="2177427"/>
                </a:lnTo>
                <a:lnTo>
                  <a:pt x="339167" y="2211424"/>
                </a:lnTo>
                <a:lnTo>
                  <a:pt x="369897" y="2244434"/>
                </a:lnTo>
                <a:lnTo>
                  <a:pt x="401731" y="2276427"/>
                </a:lnTo>
                <a:lnTo>
                  <a:pt x="434638" y="2307376"/>
                </a:lnTo>
                <a:lnTo>
                  <a:pt x="468590" y="2337253"/>
                </a:lnTo>
                <a:lnTo>
                  <a:pt x="503559" y="2366029"/>
                </a:lnTo>
                <a:lnTo>
                  <a:pt x="539514" y="2393677"/>
                </a:lnTo>
                <a:lnTo>
                  <a:pt x="576427" y="2420167"/>
                </a:lnTo>
                <a:lnTo>
                  <a:pt x="614270" y="2445473"/>
                </a:lnTo>
                <a:lnTo>
                  <a:pt x="653012" y="2469565"/>
                </a:lnTo>
                <a:lnTo>
                  <a:pt x="692625" y="2492415"/>
                </a:lnTo>
                <a:lnTo>
                  <a:pt x="733079" y="2513996"/>
                </a:lnTo>
                <a:lnTo>
                  <a:pt x="774347" y="2534278"/>
                </a:lnTo>
                <a:lnTo>
                  <a:pt x="816399" y="2553235"/>
                </a:lnTo>
                <a:lnTo>
                  <a:pt x="859205" y="2570837"/>
                </a:lnTo>
                <a:lnTo>
                  <a:pt x="902738" y="2587056"/>
                </a:lnTo>
                <a:lnTo>
                  <a:pt x="946967" y="2601864"/>
                </a:lnTo>
                <a:lnTo>
                  <a:pt x="991864" y="2615234"/>
                </a:lnTo>
                <a:lnTo>
                  <a:pt x="1037400" y="2627136"/>
                </a:lnTo>
                <a:lnTo>
                  <a:pt x="1083545" y="2637543"/>
                </a:lnTo>
                <a:lnTo>
                  <a:pt x="1130271" y="2646426"/>
                </a:lnTo>
                <a:lnTo>
                  <a:pt x="1177550" y="2653757"/>
                </a:lnTo>
                <a:lnTo>
                  <a:pt x="1225350" y="2659508"/>
                </a:lnTo>
                <a:lnTo>
                  <a:pt x="1273645" y="2663651"/>
                </a:lnTo>
                <a:lnTo>
                  <a:pt x="1322404" y="2666158"/>
                </a:lnTo>
                <a:lnTo>
                  <a:pt x="1371600" y="2667000"/>
                </a:lnTo>
                <a:lnTo>
                  <a:pt x="1420795" y="2666158"/>
                </a:lnTo>
                <a:lnTo>
                  <a:pt x="1469554" y="2663651"/>
                </a:lnTo>
                <a:lnTo>
                  <a:pt x="1517849" y="2659508"/>
                </a:lnTo>
                <a:lnTo>
                  <a:pt x="1565649" y="2653757"/>
                </a:lnTo>
                <a:lnTo>
                  <a:pt x="1612928" y="2646426"/>
                </a:lnTo>
                <a:lnTo>
                  <a:pt x="1659654" y="2637543"/>
                </a:lnTo>
                <a:lnTo>
                  <a:pt x="1705799" y="2627136"/>
                </a:lnTo>
                <a:lnTo>
                  <a:pt x="1751335" y="2615234"/>
                </a:lnTo>
                <a:lnTo>
                  <a:pt x="1796232" y="2601864"/>
                </a:lnTo>
                <a:lnTo>
                  <a:pt x="1840461" y="2587056"/>
                </a:lnTo>
                <a:lnTo>
                  <a:pt x="1883994" y="2570837"/>
                </a:lnTo>
                <a:lnTo>
                  <a:pt x="1926800" y="2553235"/>
                </a:lnTo>
                <a:lnTo>
                  <a:pt x="1968852" y="2534278"/>
                </a:lnTo>
                <a:lnTo>
                  <a:pt x="2010120" y="2513996"/>
                </a:lnTo>
                <a:lnTo>
                  <a:pt x="2050574" y="2492415"/>
                </a:lnTo>
                <a:lnTo>
                  <a:pt x="2090187" y="2469565"/>
                </a:lnTo>
                <a:lnTo>
                  <a:pt x="2128929" y="2445473"/>
                </a:lnTo>
                <a:lnTo>
                  <a:pt x="2166772" y="2420167"/>
                </a:lnTo>
                <a:lnTo>
                  <a:pt x="2203685" y="2393677"/>
                </a:lnTo>
                <a:lnTo>
                  <a:pt x="2239640" y="2366029"/>
                </a:lnTo>
                <a:lnTo>
                  <a:pt x="2274609" y="2337253"/>
                </a:lnTo>
                <a:lnTo>
                  <a:pt x="2308561" y="2307376"/>
                </a:lnTo>
                <a:lnTo>
                  <a:pt x="2341468" y="2276427"/>
                </a:lnTo>
                <a:lnTo>
                  <a:pt x="2373302" y="2244434"/>
                </a:lnTo>
                <a:lnTo>
                  <a:pt x="2404032" y="2211424"/>
                </a:lnTo>
                <a:lnTo>
                  <a:pt x="2433631" y="2177427"/>
                </a:lnTo>
                <a:lnTo>
                  <a:pt x="2462068" y="2142471"/>
                </a:lnTo>
                <a:lnTo>
                  <a:pt x="2489315" y="2106583"/>
                </a:lnTo>
                <a:lnTo>
                  <a:pt x="2515344" y="2069792"/>
                </a:lnTo>
                <a:lnTo>
                  <a:pt x="2540124" y="2032126"/>
                </a:lnTo>
                <a:lnTo>
                  <a:pt x="2563627" y="1993613"/>
                </a:lnTo>
                <a:lnTo>
                  <a:pt x="2585824" y="1954282"/>
                </a:lnTo>
                <a:lnTo>
                  <a:pt x="2606686" y="1914161"/>
                </a:lnTo>
                <a:lnTo>
                  <a:pt x="2626184" y="1873277"/>
                </a:lnTo>
                <a:lnTo>
                  <a:pt x="2644289" y="1831660"/>
                </a:lnTo>
                <a:lnTo>
                  <a:pt x="2660972" y="1789337"/>
                </a:lnTo>
                <a:lnTo>
                  <a:pt x="2676204" y="1746336"/>
                </a:lnTo>
                <a:lnTo>
                  <a:pt x="2689955" y="1702686"/>
                </a:lnTo>
                <a:lnTo>
                  <a:pt x="2702197" y="1658416"/>
                </a:lnTo>
                <a:lnTo>
                  <a:pt x="2712901" y="1613552"/>
                </a:lnTo>
                <a:lnTo>
                  <a:pt x="2722038" y="1568124"/>
                </a:lnTo>
                <a:lnTo>
                  <a:pt x="2729579" y="1522159"/>
                </a:lnTo>
                <a:lnTo>
                  <a:pt x="2735494" y="1475686"/>
                </a:lnTo>
                <a:lnTo>
                  <a:pt x="2739756" y="1428733"/>
                </a:lnTo>
                <a:lnTo>
                  <a:pt x="2742334" y="1381328"/>
                </a:lnTo>
                <a:lnTo>
                  <a:pt x="2743200" y="1333500"/>
                </a:lnTo>
                <a:lnTo>
                  <a:pt x="2742334" y="1285671"/>
                </a:lnTo>
                <a:lnTo>
                  <a:pt x="2739756" y="1238266"/>
                </a:lnTo>
                <a:lnTo>
                  <a:pt x="2735494" y="1191313"/>
                </a:lnTo>
                <a:lnTo>
                  <a:pt x="2729579" y="1144840"/>
                </a:lnTo>
                <a:lnTo>
                  <a:pt x="2722038" y="1098875"/>
                </a:lnTo>
                <a:lnTo>
                  <a:pt x="2712901" y="1053447"/>
                </a:lnTo>
                <a:lnTo>
                  <a:pt x="2702197" y="1008583"/>
                </a:lnTo>
                <a:lnTo>
                  <a:pt x="2689955" y="964313"/>
                </a:lnTo>
                <a:lnTo>
                  <a:pt x="2676204" y="920663"/>
                </a:lnTo>
                <a:lnTo>
                  <a:pt x="2660972" y="877662"/>
                </a:lnTo>
                <a:lnTo>
                  <a:pt x="2644289" y="835339"/>
                </a:lnTo>
                <a:lnTo>
                  <a:pt x="2626184" y="793722"/>
                </a:lnTo>
                <a:lnTo>
                  <a:pt x="2606686" y="752838"/>
                </a:lnTo>
                <a:lnTo>
                  <a:pt x="2585824" y="712717"/>
                </a:lnTo>
                <a:lnTo>
                  <a:pt x="2563627" y="673386"/>
                </a:lnTo>
                <a:lnTo>
                  <a:pt x="2540124" y="634873"/>
                </a:lnTo>
                <a:lnTo>
                  <a:pt x="2515344" y="597207"/>
                </a:lnTo>
                <a:lnTo>
                  <a:pt x="2489315" y="560416"/>
                </a:lnTo>
                <a:lnTo>
                  <a:pt x="2462068" y="524528"/>
                </a:lnTo>
                <a:lnTo>
                  <a:pt x="2433631" y="489572"/>
                </a:lnTo>
                <a:lnTo>
                  <a:pt x="2404032" y="455575"/>
                </a:lnTo>
                <a:lnTo>
                  <a:pt x="2373302" y="422565"/>
                </a:lnTo>
                <a:lnTo>
                  <a:pt x="2341468" y="390572"/>
                </a:lnTo>
                <a:lnTo>
                  <a:pt x="2308561" y="359623"/>
                </a:lnTo>
                <a:lnTo>
                  <a:pt x="2274609" y="329746"/>
                </a:lnTo>
                <a:lnTo>
                  <a:pt x="2239640" y="300970"/>
                </a:lnTo>
                <a:lnTo>
                  <a:pt x="2203685" y="273322"/>
                </a:lnTo>
                <a:lnTo>
                  <a:pt x="2166772" y="246832"/>
                </a:lnTo>
                <a:lnTo>
                  <a:pt x="2128929" y="221526"/>
                </a:lnTo>
                <a:lnTo>
                  <a:pt x="2090187" y="197434"/>
                </a:lnTo>
                <a:lnTo>
                  <a:pt x="2050574" y="174584"/>
                </a:lnTo>
                <a:lnTo>
                  <a:pt x="2010120" y="153003"/>
                </a:lnTo>
                <a:lnTo>
                  <a:pt x="1968852" y="132721"/>
                </a:lnTo>
                <a:lnTo>
                  <a:pt x="1926800" y="113764"/>
                </a:lnTo>
                <a:lnTo>
                  <a:pt x="1883994" y="96162"/>
                </a:lnTo>
                <a:lnTo>
                  <a:pt x="1840461" y="79943"/>
                </a:lnTo>
                <a:lnTo>
                  <a:pt x="1796232" y="65135"/>
                </a:lnTo>
                <a:lnTo>
                  <a:pt x="1751335" y="51765"/>
                </a:lnTo>
                <a:lnTo>
                  <a:pt x="1705799" y="39863"/>
                </a:lnTo>
                <a:lnTo>
                  <a:pt x="1659654" y="29456"/>
                </a:lnTo>
                <a:lnTo>
                  <a:pt x="1612928" y="20573"/>
                </a:lnTo>
                <a:lnTo>
                  <a:pt x="1565649" y="13242"/>
                </a:lnTo>
                <a:lnTo>
                  <a:pt x="1517849" y="7491"/>
                </a:lnTo>
                <a:lnTo>
                  <a:pt x="1469554" y="3348"/>
                </a:lnTo>
                <a:lnTo>
                  <a:pt x="1420795" y="841"/>
                </a:lnTo>
                <a:lnTo>
                  <a:pt x="1371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7600" y="2071510"/>
            <a:ext cx="1828800" cy="1778000"/>
          </a:xfrm>
          <a:custGeom>
            <a:avLst/>
            <a:gdLst/>
            <a:ahLst/>
            <a:cxnLst/>
            <a:rect l="l" t="t" r="r" b="b"/>
            <a:pathLst>
              <a:path w="1828800" h="1778000">
                <a:moveTo>
                  <a:pt x="914400" y="0"/>
                </a:moveTo>
                <a:lnTo>
                  <a:pt x="865836" y="1232"/>
                </a:lnTo>
                <a:lnTo>
                  <a:pt x="817933" y="4888"/>
                </a:lnTo>
                <a:lnTo>
                  <a:pt x="770753" y="10906"/>
                </a:lnTo>
                <a:lnTo>
                  <a:pt x="724360" y="19224"/>
                </a:lnTo>
                <a:lnTo>
                  <a:pt x="678817" y="29782"/>
                </a:lnTo>
                <a:lnTo>
                  <a:pt x="634187" y="42518"/>
                </a:lnTo>
                <a:lnTo>
                  <a:pt x="590533" y="57370"/>
                </a:lnTo>
                <a:lnTo>
                  <a:pt x="547918" y="74277"/>
                </a:lnTo>
                <a:lnTo>
                  <a:pt x="506406" y="93178"/>
                </a:lnTo>
                <a:lnTo>
                  <a:pt x="466060" y="114011"/>
                </a:lnTo>
                <a:lnTo>
                  <a:pt x="426943" y="136714"/>
                </a:lnTo>
                <a:lnTo>
                  <a:pt x="389118" y="161227"/>
                </a:lnTo>
                <a:lnTo>
                  <a:pt x="352648" y="187487"/>
                </a:lnTo>
                <a:lnTo>
                  <a:pt x="317597" y="215434"/>
                </a:lnTo>
                <a:lnTo>
                  <a:pt x="284028" y="245005"/>
                </a:lnTo>
                <a:lnTo>
                  <a:pt x="252004" y="276140"/>
                </a:lnTo>
                <a:lnTo>
                  <a:pt x="221587" y="308777"/>
                </a:lnTo>
                <a:lnTo>
                  <a:pt x="192842" y="342855"/>
                </a:lnTo>
                <a:lnTo>
                  <a:pt x="165832" y="378312"/>
                </a:lnTo>
                <a:lnTo>
                  <a:pt x="140619" y="415086"/>
                </a:lnTo>
                <a:lnTo>
                  <a:pt x="117267" y="453116"/>
                </a:lnTo>
                <a:lnTo>
                  <a:pt x="95839" y="492342"/>
                </a:lnTo>
                <a:lnTo>
                  <a:pt x="76399" y="532701"/>
                </a:lnTo>
                <a:lnTo>
                  <a:pt x="59009" y="574131"/>
                </a:lnTo>
                <a:lnTo>
                  <a:pt x="43732" y="616573"/>
                </a:lnTo>
                <a:lnTo>
                  <a:pt x="30633" y="659963"/>
                </a:lnTo>
                <a:lnTo>
                  <a:pt x="19773" y="704241"/>
                </a:lnTo>
                <a:lnTo>
                  <a:pt x="11217" y="749345"/>
                </a:lnTo>
                <a:lnTo>
                  <a:pt x="5027" y="795213"/>
                </a:lnTo>
                <a:lnTo>
                  <a:pt x="1267" y="841786"/>
                </a:lnTo>
                <a:lnTo>
                  <a:pt x="0" y="889000"/>
                </a:lnTo>
                <a:lnTo>
                  <a:pt x="1267" y="936213"/>
                </a:lnTo>
                <a:lnTo>
                  <a:pt x="5027" y="982786"/>
                </a:lnTo>
                <a:lnTo>
                  <a:pt x="11217" y="1028654"/>
                </a:lnTo>
                <a:lnTo>
                  <a:pt x="19773" y="1073758"/>
                </a:lnTo>
                <a:lnTo>
                  <a:pt x="30633" y="1118036"/>
                </a:lnTo>
                <a:lnTo>
                  <a:pt x="43732" y="1161426"/>
                </a:lnTo>
                <a:lnTo>
                  <a:pt x="59009" y="1203868"/>
                </a:lnTo>
                <a:lnTo>
                  <a:pt x="76399" y="1245298"/>
                </a:lnTo>
                <a:lnTo>
                  <a:pt x="95839" y="1285657"/>
                </a:lnTo>
                <a:lnTo>
                  <a:pt x="117267" y="1324883"/>
                </a:lnTo>
                <a:lnTo>
                  <a:pt x="140619" y="1362913"/>
                </a:lnTo>
                <a:lnTo>
                  <a:pt x="165832" y="1399687"/>
                </a:lnTo>
                <a:lnTo>
                  <a:pt x="192842" y="1435144"/>
                </a:lnTo>
                <a:lnTo>
                  <a:pt x="221587" y="1469222"/>
                </a:lnTo>
                <a:lnTo>
                  <a:pt x="252004" y="1501859"/>
                </a:lnTo>
                <a:lnTo>
                  <a:pt x="284028" y="1532994"/>
                </a:lnTo>
                <a:lnTo>
                  <a:pt x="317597" y="1562565"/>
                </a:lnTo>
                <a:lnTo>
                  <a:pt x="352648" y="1590512"/>
                </a:lnTo>
                <a:lnTo>
                  <a:pt x="389118" y="1616772"/>
                </a:lnTo>
                <a:lnTo>
                  <a:pt x="426943" y="1641285"/>
                </a:lnTo>
                <a:lnTo>
                  <a:pt x="466060" y="1663988"/>
                </a:lnTo>
                <a:lnTo>
                  <a:pt x="506406" y="1684821"/>
                </a:lnTo>
                <a:lnTo>
                  <a:pt x="547918" y="1703722"/>
                </a:lnTo>
                <a:lnTo>
                  <a:pt x="590533" y="1720629"/>
                </a:lnTo>
                <a:lnTo>
                  <a:pt x="634187" y="1735481"/>
                </a:lnTo>
                <a:lnTo>
                  <a:pt x="678817" y="1748217"/>
                </a:lnTo>
                <a:lnTo>
                  <a:pt x="724360" y="1758775"/>
                </a:lnTo>
                <a:lnTo>
                  <a:pt x="770753" y="1767093"/>
                </a:lnTo>
                <a:lnTo>
                  <a:pt x="817933" y="1773111"/>
                </a:lnTo>
                <a:lnTo>
                  <a:pt x="865836" y="1776767"/>
                </a:lnTo>
                <a:lnTo>
                  <a:pt x="914400" y="1778000"/>
                </a:lnTo>
                <a:lnTo>
                  <a:pt x="962963" y="1776767"/>
                </a:lnTo>
                <a:lnTo>
                  <a:pt x="1010866" y="1773111"/>
                </a:lnTo>
                <a:lnTo>
                  <a:pt x="1058046" y="1767093"/>
                </a:lnTo>
                <a:lnTo>
                  <a:pt x="1104439" y="1758775"/>
                </a:lnTo>
                <a:lnTo>
                  <a:pt x="1149982" y="1748217"/>
                </a:lnTo>
                <a:lnTo>
                  <a:pt x="1194612" y="1735481"/>
                </a:lnTo>
                <a:lnTo>
                  <a:pt x="1238266" y="1720629"/>
                </a:lnTo>
                <a:lnTo>
                  <a:pt x="1280881" y="1703722"/>
                </a:lnTo>
                <a:lnTo>
                  <a:pt x="1322393" y="1684821"/>
                </a:lnTo>
                <a:lnTo>
                  <a:pt x="1362739" y="1663988"/>
                </a:lnTo>
                <a:lnTo>
                  <a:pt x="1401856" y="1641285"/>
                </a:lnTo>
                <a:lnTo>
                  <a:pt x="1439681" y="1616772"/>
                </a:lnTo>
                <a:lnTo>
                  <a:pt x="1476151" y="1590512"/>
                </a:lnTo>
                <a:lnTo>
                  <a:pt x="1511202" y="1562565"/>
                </a:lnTo>
                <a:lnTo>
                  <a:pt x="1544771" y="1532994"/>
                </a:lnTo>
                <a:lnTo>
                  <a:pt x="1576795" y="1501859"/>
                </a:lnTo>
                <a:lnTo>
                  <a:pt x="1607212" y="1469222"/>
                </a:lnTo>
                <a:lnTo>
                  <a:pt x="1635957" y="1435144"/>
                </a:lnTo>
                <a:lnTo>
                  <a:pt x="1662967" y="1399687"/>
                </a:lnTo>
                <a:lnTo>
                  <a:pt x="1688180" y="1362913"/>
                </a:lnTo>
                <a:lnTo>
                  <a:pt x="1711532" y="1324883"/>
                </a:lnTo>
                <a:lnTo>
                  <a:pt x="1732960" y="1285657"/>
                </a:lnTo>
                <a:lnTo>
                  <a:pt x="1752400" y="1245298"/>
                </a:lnTo>
                <a:lnTo>
                  <a:pt x="1769790" y="1203868"/>
                </a:lnTo>
                <a:lnTo>
                  <a:pt x="1785067" y="1161426"/>
                </a:lnTo>
                <a:lnTo>
                  <a:pt x="1798166" y="1118036"/>
                </a:lnTo>
                <a:lnTo>
                  <a:pt x="1809026" y="1073758"/>
                </a:lnTo>
                <a:lnTo>
                  <a:pt x="1817582" y="1028654"/>
                </a:lnTo>
                <a:lnTo>
                  <a:pt x="1823772" y="982786"/>
                </a:lnTo>
                <a:lnTo>
                  <a:pt x="1827532" y="936213"/>
                </a:lnTo>
                <a:lnTo>
                  <a:pt x="1828800" y="889000"/>
                </a:lnTo>
                <a:lnTo>
                  <a:pt x="1827532" y="841786"/>
                </a:lnTo>
                <a:lnTo>
                  <a:pt x="1823772" y="795213"/>
                </a:lnTo>
                <a:lnTo>
                  <a:pt x="1817582" y="749345"/>
                </a:lnTo>
                <a:lnTo>
                  <a:pt x="1809026" y="704241"/>
                </a:lnTo>
                <a:lnTo>
                  <a:pt x="1798166" y="659963"/>
                </a:lnTo>
                <a:lnTo>
                  <a:pt x="1785067" y="616573"/>
                </a:lnTo>
                <a:lnTo>
                  <a:pt x="1769790" y="574131"/>
                </a:lnTo>
                <a:lnTo>
                  <a:pt x="1752400" y="532701"/>
                </a:lnTo>
                <a:lnTo>
                  <a:pt x="1732960" y="492342"/>
                </a:lnTo>
                <a:lnTo>
                  <a:pt x="1711532" y="453116"/>
                </a:lnTo>
                <a:lnTo>
                  <a:pt x="1688180" y="415086"/>
                </a:lnTo>
                <a:lnTo>
                  <a:pt x="1662967" y="378312"/>
                </a:lnTo>
                <a:lnTo>
                  <a:pt x="1635957" y="342855"/>
                </a:lnTo>
                <a:lnTo>
                  <a:pt x="1607212" y="308777"/>
                </a:lnTo>
                <a:lnTo>
                  <a:pt x="1576795" y="276140"/>
                </a:lnTo>
                <a:lnTo>
                  <a:pt x="1544771" y="245005"/>
                </a:lnTo>
                <a:lnTo>
                  <a:pt x="1511202" y="215434"/>
                </a:lnTo>
                <a:lnTo>
                  <a:pt x="1476151" y="187487"/>
                </a:lnTo>
                <a:lnTo>
                  <a:pt x="1439681" y="161227"/>
                </a:lnTo>
                <a:lnTo>
                  <a:pt x="1401856" y="136714"/>
                </a:lnTo>
                <a:lnTo>
                  <a:pt x="1362739" y="114011"/>
                </a:lnTo>
                <a:lnTo>
                  <a:pt x="1322393" y="93178"/>
                </a:lnTo>
                <a:lnTo>
                  <a:pt x="1280881" y="74277"/>
                </a:lnTo>
                <a:lnTo>
                  <a:pt x="1238266" y="57370"/>
                </a:lnTo>
                <a:lnTo>
                  <a:pt x="1194612" y="42518"/>
                </a:lnTo>
                <a:lnTo>
                  <a:pt x="1149982" y="29782"/>
                </a:lnTo>
                <a:lnTo>
                  <a:pt x="1104439" y="19224"/>
                </a:lnTo>
                <a:lnTo>
                  <a:pt x="1058046" y="10906"/>
                </a:lnTo>
                <a:lnTo>
                  <a:pt x="1010866" y="4888"/>
                </a:lnTo>
                <a:lnTo>
                  <a:pt x="962963" y="1232"/>
                </a:lnTo>
                <a:lnTo>
                  <a:pt x="9144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87600" y="2071510"/>
            <a:ext cx="1828800" cy="1778000"/>
          </a:xfrm>
          <a:custGeom>
            <a:avLst/>
            <a:gdLst/>
            <a:ahLst/>
            <a:cxnLst/>
            <a:rect l="l" t="t" r="r" b="b"/>
            <a:pathLst>
              <a:path w="1828800" h="1778000">
                <a:moveTo>
                  <a:pt x="0" y="889000"/>
                </a:moveTo>
                <a:lnTo>
                  <a:pt x="1267" y="841786"/>
                </a:lnTo>
                <a:lnTo>
                  <a:pt x="5027" y="795213"/>
                </a:lnTo>
                <a:lnTo>
                  <a:pt x="11217" y="749345"/>
                </a:lnTo>
                <a:lnTo>
                  <a:pt x="19773" y="704241"/>
                </a:lnTo>
                <a:lnTo>
                  <a:pt x="30633" y="659963"/>
                </a:lnTo>
                <a:lnTo>
                  <a:pt x="43732" y="616573"/>
                </a:lnTo>
                <a:lnTo>
                  <a:pt x="59009" y="574131"/>
                </a:lnTo>
                <a:lnTo>
                  <a:pt x="76399" y="532701"/>
                </a:lnTo>
                <a:lnTo>
                  <a:pt x="95839" y="492342"/>
                </a:lnTo>
                <a:lnTo>
                  <a:pt x="117267" y="453116"/>
                </a:lnTo>
                <a:lnTo>
                  <a:pt x="140619" y="415086"/>
                </a:lnTo>
                <a:lnTo>
                  <a:pt x="165832" y="378312"/>
                </a:lnTo>
                <a:lnTo>
                  <a:pt x="192842" y="342855"/>
                </a:lnTo>
                <a:lnTo>
                  <a:pt x="221587" y="308777"/>
                </a:lnTo>
                <a:lnTo>
                  <a:pt x="252004" y="276140"/>
                </a:lnTo>
                <a:lnTo>
                  <a:pt x="284028" y="245005"/>
                </a:lnTo>
                <a:lnTo>
                  <a:pt x="317597" y="215434"/>
                </a:lnTo>
                <a:lnTo>
                  <a:pt x="352648" y="187487"/>
                </a:lnTo>
                <a:lnTo>
                  <a:pt x="389118" y="161227"/>
                </a:lnTo>
                <a:lnTo>
                  <a:pt x="426943" y="136714"/>
                </a:lnTo>
                <a:lnTo>
                  <a:pt x="466060" y="114011"/>
                </a:lnTo>
                <a:lnTo>
                  <a:pt x="506406" y="93178"/>
                </a:lnTo>
                <a:lnTo>
                  <a:pt x="547918" y="74277"/>
                </a:lnTo>
                <a:lnTo>
                  <a:pt x="590533" y="57370"/>
                </a:lnTo>
                <a:lnTo>
                  <a:pt x="634187" y="42518"/>
                </a:lnTo>
                <a:lnTo>
                  <a:pt x="678817" y="29782"/>
                </a:lnTo>
                <a:lnTo>
                  <a:pt x="724360" y="19224"/>
                </a:lnTo>
                <a:lnTo>
                  <a:pt x="770753" y="10906"/>
                </a:lnTo>
                <a:lnTo>
                  <a:pt x="817933" y="4888"/>
                </a:lnTo>
                <a:lnTo>
                  <a:pt x="865836" y="1232"/>
                </a:lnTo>
                <a:lnTo>
                  <a:pt x="914400" y="0"/>
                </a:lnTo>
                <a:lnTo>
                  <a:pt x="962963" y="1232"/>
                </a:lnTo>
                <a:lnTo>
                  <a:pt x="1010866" y="4888"/>
                </a:lnTo>
                <a:lnTo>
                  <a:pt x="1058046" y="10906"/>
                </a:lnTo>
                <a:lnTo>
                  <a:pt x="1104439" y="19224"/>
                </a:lnTo>
                <a:lnTo>
                  <a:pt x="1149982" y="29782"/>
                </a:lnTo>
                <a:lnTo>
                  <a:pt x="1194612" y="42518"/>
                </a:lnTo>
                <a:lnTo>
                  <a:pt x="1238266" y="57370"/>
                </a:lnTo>
                <a:lnTo>
                  <a:pt x="1280881" y="74277"/>
                </a:lnTo>
                <a:lnTo>
                  <a:pt x="1322393" y="93178"/>
                </a:lnTo>
                <a:lnTo>
                  <a:pt x="1362739" y="114011"/>
                </a:lnTo>
                <a:lnTo>
                  <a:pt x="1401856" y="136714"/>
                </a:lnTo>
                <a:lnTo>
                  <a:pt x="1439681" y="161227"/>
                </a:lnTo>
                <a:lnTo>
                  <a:pt x="1476151" y="187487"/>
                </a:lnTo>
                <a:lnTo>
                  <a:pt x="1511202" y="215434"/>
                </a:lnTo>
                <a:lnTo>
                  <a:pt x="1544771" y="245005"/>
                </a:lnTo>
                <a:lnTo>
                  <a:pt x="1576795" y="276140"/>
                </a:lnTo>
                <a:lnTo>
                  <a:pt x="1607212" y="308777"/>
                </a:lnTo>
                <a:lnTo>
                  <a:pt x="1635957" y="342855"/>
                </a:lnTo>
                <a:lnTo>
                  <a:pt x="1662967" y="378312"/>
                </a:lnTo>
                <a:lnTo>
                  <a:pt x="1688180" y="415086"/>
                </a:lnTo>
                <a:lnTo>
                  <a:pt x="1711532" y="453116"/>
                </a:lnTo>
                <a:lnTo>
                  <a:pt x="1732960" y="492342"/>
                </a:lnTo>
                <a:lnTo>
                  <a:pt x="1752400" y="532701"/>
                </a:lnTo>
                <a:lnTo>
                  <a:pt x="1769790" y="574131"/>
                </a:lnTo>
                <a:lnTo>
                  <a:pt x="1785067" y="616573"/>
                </a:lnTo>
                <a:lnTo>
                  <a:pt x="1798166" y="659963"/>
                </a:lnTo>
                <a:lnTo>
                  <a:pt x="1809026" y="704241"/>
                </a:lnTo>
                <a:lnTo>
                  <a:pt x="1817582" y="749345"/>
                </a:lnTo>
                <a:lnTo>
                  <a:pt x="1823772" y="795213"/>
                </a:lnTo>
                <a:lnTo>
                  <a:pt x="1827532" y="841786"/>
                </a:lnTo>
                <a:lnTo>
                  <a:pt x="1828800" y="889000"/>
                </a:lnTo>
                <a:lnTo>
                  <a:pt x="1827532" y="936213"/>
                </a:lnTo>
                <a:lnTo>
                  <a:pt x="1823772" y="982786"/>
                </a:lnTo>
                <a:lnTo>
                  <a:pt x="1817582" y="1028654"/>
                </a:lnTo>
                <a:lnTo>
                  <a:pt x="1809026" y="1073758"/>
                </a:lnTo>
                <a:lnTo>
                  <a:pt x="1798166" y="1118036"/>
                </a:lnTo>
                <a:lnTo>
                  <a:pt x="1785067" y="1161426"/>
                </a:lnTo>
                <a:lnTo>
                  <a:pt x="1769790" y="1203868"/>
                </a:lnTo>
                <a:lnTo>
                  <a:pt x="1752400" y="1245298"/>
                </a:lnTo>
                <a:lnTo>
                  <a:pt x="1732960" y="1285657"/>
                </a:lnTo>
                <a:lnTo>
                  <a:pt x="1711532" y="1324883"/>
                </a:lnTo>
                <a:lnTo>
                  <a:pt x="1688180" y="1362913"/>
                </a:lnTo>
                <a:lnTo>
                  <a:pt x="1662967" y="1399687"/>
                </a:lnTo>
                <a:lnTo>
                  <a:pt x="1635957" y="1435144"/>
                </a:lnTo>
                <a:lnTo>
                  <a:pt x="1607212" y="1469222"/>
                </a:lnTo>
                <a:lnTo>
                  <a:pt x="1576795" y="1501859"/>
                </a:lnTo>
                <a:lnTo>
                  <a:pt x="1544771" y="1532994"/>
                </a:lnTo>
                <a:lnTo>
                  <a:pt x="1511202" y="1562565"/>
                </a:lnTo>
                <a:lnTo>
                  <a:pt x="1476151" y="1590512"/>
                </a:lnTo>
                <a:lnTo>
                  <a:pt x="1439681" y="1616772"/>
                </a:lnTo>
                <a:lnTo>
                  <a:pt x="1401856" y="1641285"/>
                </a:lnTo>
                <a:lnTo>
                  <a:pt x="1362739" y="1663988"/>
                </a:lnTo>
                <a:lnTo>
                  <a:pt x="1322393" y="1684821"/>
                </a:lnTo>
                <a:lnTo>
                  <a:pt x="1280881" y="1703722"/>
                </a:lnTo>
                <a:lnTo>
                  <a:pt x="1238266" y="1720629"/>
                </a:lnTo>
                <a:lnTo>
                  <a:pt x="1194612" y="1735481"/>
                </a:lnTo>
                <a:lnTo>
                  <a:pt x="1149982" y="1748217"/>
                </a:lnTo>
                <a:lnTo>
                  <a:pt x="1104439" y="1758775"/>
                </a:lnTo>
                <a:lnTo>
                  <a:pt x="1058046" y="1767093"/>
                </a:lnTo>
                <a:lnTo>
                  <a:pt x="1010866" y="1773111"/>
                </a:lnTo>
                <a:lnTo>
                  <a:pt x="962963" y="1776767"/>
                </a:lnTo>
                <a:lnTo>
                  <a:pt x="914400" y="1778000"/>
                </a:lnTo>
                <a:lnTo>
                  <a:pt x="865836" y="1776767"/>
                </a:lnTo>
                <a:lnTo>
                  <a:pt x="817933" y="1773111"/>
                </a:lnTo>
                <a:lnTo>
                  <a:pt x="770753" y="1767093"/>
                </a:lnTo>
                <a:lnTo>
                  <a:pt x="724360" y="1758775"/>
                </a:lnTo>
                <a:lnTo>
                  <a:pt x="678817" y="1748217"/>
                </a:lnTo>
                <a:lnTo>
                  <a:pt x="634187" y="1735481"/>
                </a:lnTo>
                <a:lnTo>
                  <a:pt x="590533" y="1720629"/>
                </a:lnTo>
                <a:lnTo>
                  <a:pt x="547918" y="1703722"/>
                </a:lnTo>
                <a:lnTo>
                  <a:pt x="506406" y="1684821"/>
                </a:lnTo>
                <a:lnTo>
                  <a:pt x="466060" y="1663988"/>
                </a:lnTo>
                <a:lnTo>
                  <a:pt x="426943" y="1641285"/>
                </a:lnTo>
                <a:lnTo>
                  <a:pt x="389118" y="1616772"/>
                </a:lnTo>
                <a:lnTo>
                  <a:pt x="352648" y="1590512"/>
                </a:lnTo>
                <a:lnTo>
                  <a:pt x="317597" y="1562565"/>
                </a:lnTo>
                <a:lnTo>
                  <a:pt x="284028" y="1532994"/>
                </a:lnTo>
                <a:lnTo>
                  <a:pt x="252004" y="1501859"/>
                </a:lnTo>
                <a:lnTo>
                  <a:pt x="221587" y="1469222"/>
                </a:lnTo>
                <a:lnTo>
                  <a:pt x="192842" y="1435144"/>
                </a:lnTo>
                <a:lnTo>
                  <a:pt x="165832" y="1399687"/>
                </a:lnTo>
                <a:lnTo>
                  <a:pt x="140619" y="1362913"/>
                </a:lnTo>
                <a:lnTo>
                  <a:pt x="117267" y="1324883"/>
                </a:lnTo>
                <a:lnTo>
                  <a:pt x="95839" y="1285657"/>
                </a:lnTo>
                <a:lnTo>
                  <a:pt x="76399" y="1245298"/>
                </a:lnTo>
                <a:lnTo>
                  <a:pt x="59009" y="1203868"/>
                </a:lnTo>
                <a:lnTo>
                  <a:pt x="43732" y="1161426"/>
                </a:lnTo>
                <a:lnTo>
                  <a:pt x="30633" y="1118036"/>
                </a:lnTo>
                <a:lnTo>
                  <a:pt x="19773" y="1073758"/>
                </a:lnTo>
                <a:lnTo>
                  <a:pt x="11217" y="1028654"/>
                </a:lnTo>
                <a:lnTo>
                  <a:pt x="5027" y="982786"/>
                </a:lnTo>
                <a:lnTo>
                  <a:pt x="1267" y="936213"/>
                </a:lnTo>
                <a:lnTo>
                  <a:pt x="0" y="889000"/>
                </a:lnTo>
                <a:close/>
              </a:path>
            </a:pathLst>
          </a:custGeom>
          <a:ln w="952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9783" y="161543"/>
            <a:ext cx="1533143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7388" y="1050035"/>
            <a:ext cx="883919" cy="1106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9125" y="990600"/>
            <a:ext cx="600075" cy="800100"/>
          </a:xfrm>
          <a:custGeom>
            <a:avLst/>
            <a:gdLst/>
            <a:ahLst/>
            <a:cxnLst/>
            <a:rect l="l" t="t" r="r" b="b"/>
            <a:pathLst>
              <a:path w="600075" h="800100">
                <a:moveTo>
                  <a:pt x="600075" y="0"/>
                </a:moveTo>
                <a:lnTo>
                  <a:pt x="0" y="800100"/>
                </a:lnTo>
              </a:path>
            </a:pathLst>
          </a:custGeom>
          <a:ln w="571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43403" y="1716403"/>
            <a:ext cx="171450" cy="188595"/>
          </a:xfrm>
          <a:custGeom>
            <a:avLst/>
            <a:gdLst/>
            <a:ahLst/>
            <a:cxnLst/>
            <a:rect l="l" t="t" r="r" b="b"/>
            <a:pathLst>
              <a:path w="171450" h="188594">
                <a:moveTo>
                  <a:pt x="34277" y="0"/>
                </a:moveTo>
                <a:lnTo>
                  <a:pt x="0" y="188595"/>
                </a:lnTo>
                <a:lnTo>
                  <a:pt x="171437" y="102870"/>
                </a:lnTo>
                <a:lnTo>
                  <a:pt x="34277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9744" y="4570488"/>
            <a:ext cx="1277111" cy="789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15865" y="4660963"/>
            <a:ext cx="36703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6600"/>
                </a:solidFill>
                <a:latin typeface="Arial"/>
                <a:cs typeface="Arial"/>
              </a:rPr>
              <a:t>MCH</a:t>
            </a:r>
            <a:r>
              <a:rPr sz="2800" spc="-10" dirty="0">
                <a:solidFill>
                  <a:srgbClr val="006600"/>
                </a:solidFill>
                <a:latin typeface="Arial"/>
                <a:cs typeface="Arial"/>
              </a:rPr>
              <a:t>: </a:t>
            </a:r>
            <a:r>
              <a:rPr sz="2800" dirty="0">
                <a:solidFill>
                  <a:srgbClr val="006600"/>
                </a:solidFill>
                <a:latin typeface="Arial"/>
                <a:cs typeface="Arial"/>
              </a:rPr>
              <a:t>reflects </a:t>
            </a:r>
            <a:r>
              <a:rPr sz="2800" spc="-5" dirty="0">
                <a:solidFill>
                  <a:srgbClr val="006600"/>
                </a:solidFill>
                <a:latin typeface="Arial"/>
                <a:cs typeface="Arial"/>
              </a:rPr>
              <a:t>the</a:t>
            </a:r>
            <a:r>
              <a:rPr sz="2800" spc="-10" dirty="0">
                <a:solidFill>
                  <a:srgbClr val="006600"/>
                </a:solidFill>
                <a:latin typeface="Arial"/>
                <a:cs typeface="Arial"/>
              </a:rPr>
              <a:t> Hb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i="1" u="heavy" spc="-1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CONTENT</a:t>
            </a:r>
            <a:r>
              <a:rPr sz="2800" i="1" spc="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6600"/>
                </a:solidFill>
                <a:latin typeface="Arial"/>
                <a:cs typeface="Arial"/>
              </a:rPr>
              <a:t>(in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solidFill>
                  <a:srgbClr val="006600"/>
                </a:solidFill>
                <a:latin typeface="Arial"/>
                <a:cs typeface="Arial"/>
              </a:rPr>
              <a:t>picograms) of each</a:t>
            </a:r>
            <a:r>
              <a:rPr sz="2800" spc="-6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6600"/>
                </a:solidFill>
                <a:latin typeface="Arial"/>
                <a:cs typeface="Arial"/>
              </a:rPr>
              <a:t>red  cell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71185" y="3713988"/>
            <a:ext cx="1031747" cy="8839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0178" y="3900474"/>
            <a:ext cx="727710" cy="595630"/>
          </a:xfrm>
          <a:custGeom>
            <a:avLst/>
            <a:gdLst/>
            <a:ahLst/>
            <a:cxnLst/>
            <a:rect l="l" t="t" r="r" b="b"/>
            <a:pathLst>
              <a:path w="727710" h="595629">
                <a:moveTo>
                  <a:pt x="727621" y="595325"/>
                </a:moveTo>
                <a:lnTo>
                  <a:pt x="0" y="0"/>
                </a:lnTo>
              </a:path>
            </a:pathLst>
          </a:custGeom>
          <a:ln w="57150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19605" y="3810002"/>
            <a:ext cx="187325" cy="175260"/>
          </a:xfrm>
          <a:custGeom>
            <a:avLst/>
            <a:gdLst/>
            <a:ahLst/>
            <a:cxnLst/>
            <a:rect l="l" t="t" r="r" b="b"/>
            <a:pathLst>
              <a:path w="187325" h="175260">
                <a:moveTo>
                  <a:pt x="0" y="0"/>
                </a:moveTo>
                <a:lnTo>
                  <a:pt x="78397" y="174917"/>
                </a:lnTo>
                <a:lnTo>
                  <a:pt x="186969" y="42227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3" y="1520"/>
            <a:ext cx="1127759" cy="720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8739" y="23875"/>
            <a:ext cx="4036061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3366FF"/>
                </a:solidFill>
                <a:latin typeface="Arial"/>
                <a:cs typeface="Arial"/>
              </a:rPr>
              <a:t>MCV</a:t>
            </a:r>
            <a:r>
              <a:rPr sz="2800" spc="-10" dirty="0">
                <a:solidFill>
                  <a:srgbClr val="3366FF"/>
                </a:solidFill>
                <a:latin typeface="Arial"/>
                <a:cs typeface="Arial"/>
              </a:rPr>
              <a:t>: </a:t>
            </a:r>
            <a:r>
              <a:rPr sz="2800" dirty="0">
                <a:solidFill>
                  <a:srgbClr val="3366FF"/>
                </a:solidFill>
                <a:latin typeface="Arial"/>
                <a:cs typeface="Arial"/>
              </a:rPr>
              <a:t>reflects </a:t>
            </a:r>
            <a:r>
              <a:rPr sz="2800" spc="-5" dirty="0">
                <a:solidFill>
                  <a:srgbClr val="3366FF"/>
                </a:solidFill>
                <a:latin typeface="Arial"/>
                <a:cs typeface="Arial"/>
              </a:rPr>
              <a:t>the</a:t>
            </a:r>
            <a:r>
              <a:rPr sz="2800" spc="-4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FF"/>
                </a:solidFill>
                <a:latin typeface="Arial"/>
                <a:cs typeface="Arial"/>
              </a:rPr>
              <a:t>Cell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780539" algn="l"/>
              </a:tabLst>
            </a:pPr>
            <a:r>
              <a:rPr sz="2800" i="1" u="heavy" spc="-20" dirty="0">
                <a:solidFill>
                  <a:srgbClr val="3366FF"/>
                </a:solidFill>
                <a:uFill>
                  <a:solidFill>
                    <a:srgbClr val="3366FF"/>
                  </a:solidFill>
                </a:uFill>
                <a:latin typeface="Arial"/>
                <a:cs typeface="Arial"/>
              </a:rPr>
              <a:t>Volume</a:t>
            </a:r>
            <a:r>
              <a:rPr sz="2800" i="1" u="heavy" spc="25" dirty="0">
                <a:solidFill>
                  <a:srgbClr val="3366FF"/>
                </a:solidFill>
                <a:uFill>
                  <a:solidFill>
                    <a:srgbClr val="3366FF"/>
                  </a:solidFill>
                </a:u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66FF"/>
                </a:solidFill>
                <a:latin typeface="Arial"/>
                <a:cs typeface="Arial"/>
              </a:rPr>
              <a:t>in	</a:t>
            </a:r>
            <a:r>
              <a:rPr sz="2800" dirty="0">
                <a:solidFill>
                  <a:srgbClr val="3366FF"/>
                </a:solidFill>
                <a:latin typeface="Arial"/>
                <a:cs typeface="Arial"/>
              </a:rPr>
              <a:t>femtoliters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45462" y="1048510"/>
            <a:ext cx="1187185" cy="13365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3000" y="990600"/>
            <a:ext cx="897255" cy="1035050"/>
          </a:xfrm>
          <a:custGeom>
            <a:avLst/>
            <a:gdLst/>
            <a:ahLst/>
            <a:cxnLst/>
            <a:rect l="l" t="t" r="r" b="b"/>
            <a:pathLst>
              <a:path w="897255" h="1035050">
                <a:moveTo>
                  <a:pt x="0" y="0"/>
                </a:moveTo>
                <a:lnTo>
                  <a:pt x="897026" y="1035037"/>
                </a:lnTo>
              </a:path>
            </a:pathLst>
          </a:custGeom>
          <a:ln w="5715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6536" y="1947891"/>
            <a:ext cx="177165" cy="186055"/>
          </a:xfrm>
          <a:custGeom>
            <a:avLst/>
            <a:gdLst/>
            <a:ahLst/>
            <a:cxnLst/>
            <a:rect l="l" t="t" r="r" b="b"/>
            <a:pathLst>
              <a:path w="177164" h="186055">
                <a:moveTo>
                  <a:pt x="129565" y="0"/>
                </a:moveTo>
                <a:lnTo>
                  <a:pt x="0" y="112280"/>
                </a:lnTo>
                <a:lnTo>
                  <a:pt x="177063" y="185712"/>
                </a:lnTo>
                <a:lnTo>
                  <a:pt x="129565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8600" y="1320800"/>
            <a:ext cx="220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66FF"/>
                </a:solidFill>
                <a:latin typeface="Arial"/>
                <a:cs typeface="Arial"/>
              </a:rPr>
              <a:t>Small </a:t>
            </a:r>
            <a:r>
              <a:rPr sz="2400" dirty="0">
                <a:solidFill>
                  <a:srgbClr val="3366FF"/>
                </a:solidFill>
                <a:latin typeface="Arial"/>
                <a:cs typeface="Arial"/>
              </a:rPr>
              <a:t>vs</a:t>
            </a:r>
            <a:r>
              <a:rPr sz="2400" spc="-7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3366FF"/>
                </a:solidFill>
                <a:latin typeface="Arial"/>
                <a:cs typeface="Arial"/>
              </a:rPr>
              <a:t>Big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58740" y="252475"/>
            <a:ext cx="3723640" cy="240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969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3300"/>
                </a:solidFill>
                <a:latin typeface="Arial"/>
                <a:cs typeface="Arial"/>
              </a:rPr>
              <a:t>MCHC</a:t>
            </a:r>
            <a:r>
              <a:rPr sz="2800" spc="-10" dirty="0">
                <a:solidFill>
                  <a:srgbClr val="FF3300"/>
                </a:solidFill>
                <a:latin typeface="Arial"/>
                <a:cs typeface="Arial"/>
              </a:rPr>
              <a:t>: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reflects the  </a:t>
            </a:r>
            <a:r>
              <a:rPr sz="2800" i="1" u="heavy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concentration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of </a:t>
            </a:r>
            <a:r>
              <a:rPr sz="2800" spc="-10" dirty="0">
                <a:solidFill>
                  <a:srgbClr val="FF3300"/>
                </a:solidFill>
                <a:latin typeface="Arial"/>
                <a:cs typeface="Arial"/>
              </a:rPr>
              <a:t>Hb</a:t>
            </a:r>
            <a:r>
              <a:rPr sz="2800" spc="-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in  the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red cell</a:t>
            </a:r>
            <a:r>
              <a:rPr sz="2800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(g/dL)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“Pale”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vs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“Deep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Red”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Hypo-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vs</a:t>
            </a:r>
            <a:r>
              <a:rPr sz="28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Hyperchromic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2586" y="5586613"/>
            <a:ext cx="756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08000"/>
                </a:solidFill>
                <a:latin typeface="Arial"/>
                <a:cs typeface="Arial"/>
              </a:rPr>
              <a:t>th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949" y="688143"/>
            <a:ext cx="8458192" cy="4597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025" y="657225"/>
            <a:ext cx="8515350" cy="4654550"/>
          </a:xfrm>
          <a:custGeom>
            <a:avLst/>
            <a:gdLst/>
            <a:ahLst/>
            <a:cxnLst/>
            <a:rect l="l" t="t" r="r" b="b"/>
            <a:pathLst>
              <a:path w="8515350" h="4654550">
                <a:moveTo>
                  <a:pt x="0" y="0"/>
                </a:moveTo>
                <a:lnTo>
                  <a:pt x="8515350" y="0"/>
                </a:lnTo>
                <a:lnTo>
                  <a:pt x="8515350" y="4654550"/>
                </a:lnTo>
                <a:lnTo>
                  <a:pt x="0" y="465455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9939" y="2312923"/>
            <a:ext cx="1281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pg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per</a:t>
            </a:r>
            <a:r>
              <a:rPr sz="1800" b="1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RBC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2339" y="1093723"/>
            <a:ext cx="1193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femtoliters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140" y="4751323"/>
            <a:ext cx="22123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g/dL of</a:t>
            </a:r>
            <a:r>
              <a:rPr sz="1800" b="1" u="heavy" spc="-11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erythrocytes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26591" y="319849"/>
            <a:ext cx="62890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600"/>
                </a:solidFill>
                <a:latin typeface="Calibri"/>
                <a:cs typeface="Calibri"/>
              </a:rPr>
              <a:t>7)</a:t>
            </a:r>
            <a:r>
              <a:rPr sz="3200" b="1" u="heavy" spc="-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2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Red </a:t>
            </a:r>
            <a:r>
              <a:rPr sz="3200" b="1" u="heavy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cell </a:t>
            </a:r>
            <a:r>
              <a:rPr sz="3200" b="1" u="heavy" spc="-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Distribution </a:t>
            </a:r>
            <a:r>
              <a:rPr sz="3200" b="1" u="heavy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Width</a:t>
            </a:r>
            <a:r>
              <a:rPr sz="3200" b="1" u="heavy" spc="-9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1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Calibri"/>
                <a:cs typeface="Calibri"/>
              </a:rPr>
              <a:t>(RDW)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397000"/>
            <a:ext cx="32092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66FF"/>
                </a:solidFill>
                <a:latin typeface="Calibri"/>
                <a:cs typeface="Calibri"/>
              </a:rPr>
              <a:t>The </a:t>
            </a:r>
            <a:r>
              <a:rPr sz="3200" i="1" spc="-10" dirty="0">
                <a:solidFill>
                  <a:srgbClr val="0066FF"/>
                </a:solidFill>
                <a:latin typeface="Calibri"/>
                <a:cs typeface="Calibri"/>
              </a:rPr>
              <a:t>coefficient</a:t>
            </a:r>
            <a:r>
              <a:rPr sz="3200" i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3200" i="1" spc="-5" dirty="0">
                <a:solidFill>
                  <a:srgbClr val="0066FF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i="1" spc="-5" dirty="0">
                <a:latin typeface="Calibri"/>
                <a:cs typeface="Calibri"/>
              </a:rPr>
              <a:t>variation </a:t>
            </a:r>
            <a:r>
              <a:rPr dirty="0"/>
              <a:t>of </a:t>
            </a:r>
            <a:r>
              <a:rPr spc="-5" dirty="0"/>
              <a:t>the </a:t>
            </a:r>
            <a:r>
              <a:rPr spc="-15" dirty="0"/>
              <a:t>red </a:t>
            </a:r>
            <a:r>
              <a:rPr spc="-5" dirty="0"/>
              <a:t>cell  volume </a:t>
            </a:r>
            <a:r>
              <a:rPr dirty="0"/>
              <a:t>- </a:t>
            </a:r>
            <a:r>
              <a:rPr spc="-10" dirty="0"/>
              <a:t>distribution  </a:t>
            </a:r>
            <a:r>
              <a:rPr spc="-20" dirty="0"/>
              <a:t>histogram</a:t>
            </a:r>
          </a:p>
        </p:txBody>
      </p:sp>
      <p:sp>
        <p:nvSpPr>
          <p:cNvPr id="6" name="object 6"/>
          <p:cNvSpPr/>
          <p:nvPr/>
        </p:nvSpPr>
        <p:spPr>
          <a:xfrm>
            <a:off x="5094287" y="2768600"/>
            <a:ext cx="1776095" cy="2173605"/>
          </a:xfrm>
          <a:custGeom>
            <a:avLst/>
            <a:gdLst/>
            <a:ahLst/>
            <a:cxnLst/>
            <a:rect l="l" t="t" r="r" b="b"/>
            <a:pathLst>
              <a:path w="1776095" h="2173604">
                <a:moveTo>
                  <a:pt x="0" y="2173287"/>
                </a:moveTo>
                <a:lnTo>
                  <a:pt x="56851" y="2168196"/>
                </a:lnTo>
                <a:lnTo>
                  <a:pt x="113343" y="2163070"/>
                </a:lnTo>
                <a:lnTo>
                  <a:pt x="169116" y="2157871"/>
                </a:lnTo>
                <a:lnTo>
                  <a:pt x="223812" y="2152564"/>
                </a:lnTo>
                <a:lnTo>
                  <a:pt x="277071" y="2147114"/>
                </a:lnTo>
                <a:lnTo>
                  <a:pt x="328535" y="2141483"/>
                </a:lnTo>
                <a:lnTo>
                  <a:pt x="377843" y="2135636"/>
                </a:lnTo>
                <a:lnTo>
                  <a:pt x="424637" y="2129537"/>
                </a:lnTo>
                <a:lnTo>
                  <a:pt x="468557" y="2123150"/>
                </a:lnTo>
                <a:lnTo>
                  <a:pt x="509245" y="2116439"/>
                </a:lnTo>
                <a:lnTo>
                  <a:pt x="612998" y="2093772"/>
                </a:lnTo>
                <a:lnTo>
                  <a:pt x="662533" y="2077919"/>
                </a:lnTo>
                <a:lnTo>
                  <a:pt x="701504" y="2060276"/>
                </a:lnTo>
                <a:lnTo>
                  <a:pt x="736470" y="2039308"/>
                </a:lnTo>
                <a:lnTo>
                  <a:pt x="773988" y="2013483"/>
                </a:lnTo>
                <a:lnTo>
                  <a:pt x="814051" y="1982289"/>
                </a:lnTo>
                <a:lnTo>
                  <a:pt x="852294" y="1946751"/>
                </a:lnTo>
                <a:lnTo>
                  <a:pt x="888718" y="1907633"/>
                </a:lnTo>
                <a:lnTo>
                  <a:pt x="923322" y="1865702"/>
                </a:lnTo>
                <a:lnTo>
                  <a:pt x="956106" y="1821726"/>
                </a:lnTo>
                <a:lnTo>
                  <a:pt x="982030" y="1784290"/>
                </a:lnTo>
                <a:lnTo>
                  <a:pt x="1006690" y="1745968"/>
                </a:lnTo>
                <a:lnTo>
                  <a:pt x="1030085" y="1705870"/>
                </a:lnTo>
                <a:lnTo>
                  <a:pt x="1052216" y="1663109"/>
                </a:lnTo>
                <a:lnTo>
                  <a:pt x="1073082" y="1616798"/>
                </a:lnTo>
                <a:lnTo>
                  <a:pt x="1092682" y="1566049"/>
                </a:lnTo>
                <a:lnTo>
                  <a:pt x="1105622" y="1527502"/>
                </a:lnTo>
                <a:lnTo>
                  <a:pt x="1116517" y="1490391"/>
                </a:lnTo>
                <a:lnTo>
                  <a:pt x="1126165" y="1452656"/>
                </a:lnTo>
                <a:lnTo>
                  <a:pt x="1135368" y="1412238"/>
                </a:lnTo>
                <a:lnTo>
                  <a:pt x="1144927" y="1367076"/>
                </a:lnTo>
                <a:lnTo>
                  <a:pt x="1155642" y="1315109"/>
                </a:lnTo>
                <a:lnTo>
                  <a:pt x="1168313" y="1254278"/>
                </a:lnTo>
                <a:lnTo>
                  <a:pt x="1183741" y="1182522"/>
                </a:lnTo>
                <a:lnTo>
                  <a:pt x="1198730" y="1104706"/>
                </a:lnTo>
                <a:lnTo>
                  <a:pt x="1206190" y="1060158"/>
                </a:lnTo>
                <a:lnTo>
                  <a:pt x="1213720" y="1012553"/>
                </a:lnTo>
                <a:lnTo>
                  <a:pt x="1221391" y="962415"/>
                </a:lnTo>
                <a:lnTo>
                  <a:pt x="1229272" y="910272"/>
                </a:lnTo>
                <a:lnTo>
                  <a:pt x="1237434" y="856649"/>
                </a:lnTo>
                <a:lnTo>
                  <a:pt x="1245948" y="802072"/>
                </a:lnTo>
                <a:lnTo>
                  <a:pt x="1254883" y="747067"/>
                </a:lnTo>
                <a:lnTo>
                  <a:pt x="1264310" y="692162"/>
                </a:lnTo>
                <a:lnTo>
                  <a:pt x="1274299" y="637880"/>
                </a:lnTo>
                <a:lnTo>
                  <a:pt x="1284921" y="584750"/>
                </a:lnTo>
                <a:lnTo>
                  <a:pt x="1296244" y="533296"/>
                </a:lnTo>
                <a:lnTo>
                  <a:pt x="1308341" y="484046"/>
                </a:lnTo>
                <a:lnTo>
                  <a:pt x="1321280" y="437524"/>
                </a:lnTo>
                <a:lnTo>
                  <a:pt x="1335133" y="394258"/>
                </a:lnTo>
                <a:lnTo>
                  <a:pt x="1349969" y="354773"/>
                </a:lnTo>
                <a:lnTo>
                  <a:pt x="1365859" y="319595"/>
                </a:lnTo>
                <a:lnTo>
                  <a:pt x="1394130" y="269112"/>
                </a:lnTo>
                <a:lnTo>
                  <a:pt x="1424966" y="224750"/>
                </a:lnTo>
                <a:lnTo>
                  <a:pt x="1458112" y="185900"/>
                </a:lnTo>
                <a:lnTo>
                  <a:pt x="1493311" y="151947"/>
                </a:lnTo>
                <a:lnTo>
                  <a:pt x="1530306" y="122280"/>
                </a:lnTo>
                <a:lnTo>
                  <a:pt x="1568840" y="96287"/>
                </a:lnTo>
                <a:lnTo>
                  <a:pt x="1608657" y="73355"/>
                </a:lnTo>
                <a:lnTo>
                  <a:pt x="1649501" y="52872"/>
                </a:lnTo>
                <a:lnTo>
                  <a:pt x="1691115" y="34227"/>
                </a:lnTo>
                <a:lnTo>
                  <a:pt x="1733241" y="16807"/>
                </a:lnTo>
                <a:lnTo>
                  <a:pt x="1775625" y="0"/>
                </a:lnTo>
              </a:path>
            </a:pathLst>
          </a:custGeom>
          <a:ln w="76199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9914" y="2768600"/>
            <a:ext cx="1776095" cy="2173605"/>
          </a:xfrm>
          <a:custGeom>
            <a:avLst/>
            <a:gdLst/>
            <a:ahLst/>
            <a:cxnLst/>
            <a:rect l="l" t="t" r="r" b="b"/>
            <a:pathLst>
              <a:path w="1776095" h="2173604">
                <a:moveTo>
                  <a:pt x="1775612" y="2173287"/>
                </a:moveTo>
                <a:lnTo>
                  <a:pt x="1718761" y="2168196"/>
                </a:lnTo>
                <a:lnTo>
                  <a:pt x="1662269" y="2163070"/>
                </a:lnTo>
                <a:lnTo>
                  <a:pt x="1606495" y="2157871"/>
                </a:lnTo>
                <a:lnTo>
                  <a:pt x="1551799" y="2152564"/>
                </a:lnTo>
                <a:lnTo>
                  <a:pt x="1498540" y="2147114"/>
                </a:lnTo>
                <a:lnTo>
                  <a:pt x="1447077" y="2141483"/>
                </a:lnTo>
                <a:lnTo>
                  <a:pt x="1397768" y="2135636"/>
                </a:lnTo>
                <a:lnTo>
                  <a:pt x="1350975" y="2129537"/>
                </a:lnTo>
                <a:lnTo>
                  <a:pt x="1307054" y="2123150"/>
                </a:lnTo>
                <a:lnTo>
                  <a:pt x="1266366" y="2116439"/>
                </a:lnTo>
                <a:lnTo>
                  <a:pt x="1162612" y="2093772"/>
                </a:lnTo>
                <a:lnTo>
                  <a:pt x="1113075" y="2077919"/>
                </a:lnTo>
                <a:lnTo>
                  <a:pt x="1074101" y="2060276"/>
                </a:lnTo>
                <a:lnTo>
                  <a:pt x="1039136" y="2039308"/>
                </a:lnTo>
                <a:lnTo>
                  <a:pt x="1001623" y="2013483"/>
                </a:lnTo>
                <a:lnTo>
                  <a:pt x="961560" y="1982289"/>
                </a:lnTo>
                <a:lnTo>
                  <a:pt x="923317" y="1946751"/>
                </a:lnTo>
                <a:lnTo>
                  <a:pt x="886893" y="1907633"/>
                </a:lnTo>
                <a:lnTo>
                  <a:pt x="852289" y="1865702"/>
                </a:lnTo>
                <a:lnTo>
                  <a:pt x="819505" y="1821726"/>
                </a:lnTo>
                <a:lnTo>
                  <a:pt x="793581" y="1784290"/>
                </a:lnTo>
                <a:lnTo>
                  <a:pt x="768921" y="1745968"/>
                </a:lnTo>
                <a:lnTo>
                  <a:pt x="745526" y="1705870"/>
                </a:lnTo>
                <a:lnTo>
                  <a:pt x="723395" y="1663109"/>
                </a:lnTo>
                <a:lnTo>
                  <a:pt x="702530" y="1616798"/>
                </a:lnTo>
                <a:lnTo>
                  <a:pt x="682929" y="1566049"/>
                </a:lnTo>
                <a:lnTo>
                  <a:pt x="669989" y="1527502"/>
                </a:lnTo>
                <a:lnTo>
                  <a:pt x="659095" y="1490391"/>
                </a:lnTo>
                <a:lnTo>
                  <a:pt x="649446" y="1452656"/>
                </a:lnTo>
                <a:lnTo>
                  <a:pt x="640243" y="1412238"/>
                </a:lnTo>
                <a:lnTo>
                  <a:pt x="630684" y="1367076"/>
                </a:lnTo>
                <a:lnTo>
                  <a:pt x="619970" y="1315109"/>
                </a:lnTo>
                <a:lnTo>
                  <a:pt x="607298" y="1254278"/>
                </a:lnTo>
                <a:lnTo>
                  <a:pt x="591870" y="1182522"/>
                </a:lnTo>
                <a:lnTo>
                  <a:pt x="576881" y="1104706"/>
                </a:lnTo>
                <a:lnTo>
                  <a:pt x="569421" y="1060158"/>
                </a:lnTo>
                <a:lnTo>
                  <a:pt x="561891" y="1012553"/>
                </a:lnTo>
                <a:lnTo>
                  <a:pt x="554221" y="962415"/>
                </a:lnTo>
                <a:lnTo>
                  <a:pt x="546339" y="910272"/>
                </a:lnTo>
                <a:lnTo>
                  <a:pt x="538177" y="856649"/>
                </a:lnTo>
                <a:lnTo>
                  <a:pt x="529663" y="802072"/>
                </a:lnTo>
                <a:lnTo>
                  <a:pt x="520728" y="747067"/>
                </a:lnTo>
                <a:lnTo>
                  <a:pt x="511301" y="692162"/>
                </a:lnTo>
                <a:lnTo>
                  <a:pt x="501312" y="637880"/>
                </a:lnTo>
                <a:lnTo>
                  <a:pt x="490691" y="584750"/>
                </a:lnTo>
                <a:lnTo>
                  <a:pt x="479367" y="533296"/>
                </a:lnTo>
                <a:lnTo>
                  <a:pt x="467271" y="484046"/>
                </a:lnTo>
                <a:lnTo>
                  <a:pt x="454331" y="437524"/>
                </a:lnTo>
                <a:lnTo>
                  <a:pt x="440478" y="394258"/>
                </a:lnTo>
                <a:lnTo>
                  <a:pt x="425642" y="354773"/>
                </a:lnTo>
                <a:lnTo>
                  <a:pt x="409752" y="319595"/>
                </a:lnTo>
                <a:lnTo>
                  <a:pt x="381482" y="269112"/>
                </a:lnTo>
                <a:lnTo>
                  <a:pt x="350645" y="224750"/>
                </a:lnTo>
                <a:lnTo>
                  <a:pt x="317500" y="185900"/>
                </a:lnTo>
                <a:lnTo>
                  <a:pt x="282301" y="151947"/>
                </a:lnTo>
                <a:lnTo>
                  <a:pt x="245307" y="122280"/>
                </a:lnTo>
                <a:lnTo>
                  <a:pt x="206774" y="96287"/>
                </a:lnTo>
                <a:lnTo>
                  <a:pt x="166957" y="73355"/>
                </a:lnTo>
                <a:lnTo>
                  <a:pt x="126115" y="52872"/>
                </a:lnTo>
                <a:lnTo>
                  <a:pt x="84504" y="34227"/>
                </a:lnTo>
                <a:lnTo>
                  <a:pt x="42380" y="16807"/>
                </a:lnTo>
                <a:lnTo>
                  <a:pt x="0" y="0"/>
                </a:lnTo>
              </a:path>
            </a:pathLst>
          </a:custGeom>
          <a:ln w="76200">
            <a:solidFill>
              <a:srgbClr val="00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5050" y="5053013"/>
            <a:ext cx="4298950" cy="55880"/>
          </a:xfrm>
          <a:custGeom>
            <a:avLst/>
            <a:gdLst/>
            <a:ahLst/>
            <a:cxnLst/>
            <a:rect l="l" t="t" r="r" b="b"/>
            <a:pathLst>
              <a:path w="4298950" h="55879">
                <a:moveTo>
                  <a:pt x="0" y="55562"/>
                </a:moveTo>
                <a:lnTo>
                  <a:pt x="429895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3137" y="2209800"/>
            <a:ext cx="62230" cy="2898775"/>
          </a:xfrm>
          <a:custGeom>
            <a:avLst/>
            <a:gdLst/>
            <a:ahLst/>
            <a:cxnLst/>
            <a:rect l="l" t="t" r="r" b="b"/>
            <a:pathLst>
              <a:path w="62229" h="2898775">
                <a:moveTo>
                  <a:pt x="61912" y="2898775"/>
                </a:moveTo>
                <a:lnTo>
                  <a:pt x="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8950" y="2824163"/>
            <a:ext cx="34925" cy="2351405"/>
          </a:xfrm>
          <a:custGeom>
            <a:avLst/>
            <a:gdLst/>
            <a:ahLst/>
            <a:cxnLst/>
            <a:rect l="l" t="t" r="r" b="b"/>
            <a:pathLst>
              <a:path w="34925" h="2351404">
                <a:moveTo>
                  <a:pt x="0" y="0"/>
                </a:moveTo>
                <a:lnTo>
                  <a:pt x="34925" y="2351087"/>
                </a:lnTo>
              </a:path>
            </a:pathLst>
          </a:custGeom>
          <a:ln w="38100">
            <a:solidFill>
              <a:srgbClr val="0066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79540" y="2384425"/>
            <a:ext cx="702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FF3300"/>
                </a:solidFill>
                <a:latin typeface="Arial"/>
                <a:cs typeface="Arial"/>
              </a:rPr>
              <a:t>CV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18375" y="3297237"/>
            <a:ext cx="50800" cy="1779905"/>
          </a:xfrm>
          <a:custGeom>
            <a:avLst/>
            <a:gdLst/>
            <a:ahLst/>
            <a:cxnLst/>
            <a:rect l="l" t="t" r="r" b="b"/>
            <a:pathLst>
              <a:path w="50800" h="1779904">
                <a:moveTo>
                  <a:pt x="0" y="0"/>
                </a:moveTo>
                <a:lnTo>
                  <a:pt x="50800" y="1779587"/>
                </a:lnTo>
              </a:path>
            </a:pathLst>
          </a:custGeom>
          <a:ln w="57150">
            <a:solidFill>
              <a:srgbClr val="0066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03340" y="5344159"/>
            <a:ext cx="1149985" cy="8636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520"/>
              </a:spcBef>
            </a:pP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-30" dirty="0">
                <a:solidFill>
                  <a:srgbClr val="FF3300"/>
                </a:solidFill>
                <a:latin typeface="Arial"/>
                <a:cs typeface="Arial"/>
              </a:rPr>
              <a:t>Volume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69123" y="5273675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>
                <a:moveTo>
                  <a:pt x="0" y="0"/>
                </a:moveTo>
                <a:lnTo>
                  <a:pt x="315912" y="0"/>
                </a:lnTo>
              </a:path>
            </a:pathLst>
          </a:custGeom>
          <a:ln w="38100">
            <a:solidFill>
              <a:srgbClr val="99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5989" y="521651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73876" y="521651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9900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2682" y="383082"/>
            <a:ext cx="6476995" cy="3521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2025" y="352425"/>
            <a:ext cx="6534150" cy="3578225"/>
          </a:xfrm>
          <a:custGeom>
            <a:avLst/>
            <a:gdLst/>
            <a:ahLst/>
            <a:cxnLst/>
            <a:rect l="l" t="t" r="r" b="b"/>
            <a:pathLst>
              <a:path w="6534150" h="3578225">
                <a:moveTo>
                  <a:pt x="0" y="0"/>
                </a:moveTo>
                <a:lnTo>
                  <a:pt x="6534150" y="0"/>
                </a:lnTo>
                <a:lnTo>
                  <a:pt x="6534150" y="3578225"/>
                </a:lnTo>
                <a:lnTo>
                  <a:pt x="0" y="3578225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2600" y="4724400"/>
            <a:ext cx="4800600" cy="1828800"/>
          </a:xfrm>
          <a:custGeom>
            <a:avLst/>
            <a:gdLst/>
            <a:ahLst/>
            <a:cxnLst/>
            <a:rect l="l" t="t" r="r" b="b"/>
            <a:pathLst>
              <a:path w="4800600" h="1828800">
                <a:moveTo>
                  <a:pt x="0" y="0"/>
                </a:moveTo>
                <a:lnTo>
                  <a:pt x="4800600" y="0"/>
                </a:lnTo>
                <a:lnTo>
                  <a:pt x="48006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4724400"/>
            <a:ext cx="4800600" cy="1828800"/>
          </a:xfrm>
          <a:custGeom>
            <a:avLst/>
            <a:gdLst/>
            <a:ahLst/>
            <a:cxnLst/>
            <a:rect l="l" t="t" r="r" b="b"/>
            <a:pathLst>
              <a:path w="4800600" h="1828800">
                <a:moveTo>
                  <a:pt x="0" y="0"/>
                </a:moveTo>
                <a:lnTo>
                  <a:pt x="4800600" y="0"/>
                </a:lnTo>
                <a:lnTo>
                  <a:pt x="48006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5327" y="4900676"/>
            <a:ext cx="4053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Hematocrit = MCV x</a:t>
            </a:r>
            <a:r>
              <a:rPr sz="2800" spc="-10" dirty="0">
                <a:latin typeface="Arial"/>
                <a:cs typeface="Arial"/>
              </a:rPr>
              <a:t> RBC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7441" y="5815038"/>
            <a:ext cx="409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8000FF"/>
                </a:solidFill>
                <a:latin typeface="Arial"/>
                <a:cs typeface="Arial"/>
              </a:rPr>
              <a:t>10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62400" y="5638800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600" y="0"/>
                </a:lnTo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6200" y="4724402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419100"/>
                </a:moveTo>
                <a:lnTo>
                  <a:pt x="2753" y="376250"/>
                </a:lnTo>
                <a:lnTo>
                  <a:pt x="10836" y="334638"/>
                </a:lnTo>
                <a:lnTo>
                  <a:pt x="23980" y="294474"/>
                </a:lnTo>
                <a:lnTo>
                  <a:pt x="41917" y="255969"/>
                </a:lnTo>
                <a:lnTo>
                  <a:pt x="64378" y="219334"/>
                </a:lnTo>
                <a:lnTo>
                  <a:pt x="91096" y="184779"/>
                </a:lnTo>
                <a:lnTo>
                  <a:pt x="121802" y="152515"/>
                </a:lnTo>
                <a:lnTo>
                  <a:pt x="156229" y="122753"/>
                </a:lnTo>
                <a:lnTo>
                  <a:pt x="194107" y="95703"/>
                </a:lnTo>
                <a:lnTo>
                  <a:pt x="235170" y="71577"/>
                </a:lnTo>
                <a:lnTo>
                  <a:pt x="279149" y="50584"/>
                </a:lnTo>
                <a:lnTo>
                  <a:pt x="325776" y="32935"/>
                </a:lnTo>
                <a:lnTo>
                  <a:pt x="374782" y="18842"/>
                </a:lnTo>
                <a:lnTo>
                  <a:pt x="425901" y="8514"/>
                </a:lnTo>
                <a:lnTo>
                  <a:pt x="478862" y="2163"/>
                </a:lnTo>
                <a:lnTo>
                  <a:pt x="533400" y="0"/>
                </a:lnTo>
                <a:lnTo>
                  <a:pt x="587937" y="2163"/>
                </a:lnTo>
                <a:lnTo>
                  <a:pt x="640898" y="8514"/>
                </a:lnTo>
                <a:lnTo>
                  <a:pt x="692017" y="18842"/>
                </a:lnTo>
                <a:lnTo>
                  <a:pt x="741023" y="32935"/>
                </a:lnTo>
                <a:lnTo>
                  <a:pt x="787650" y="50584"/>
                </a:lnTo>
                <a:lnTo>
                  <a:pt x="831629" y="71577"/>
                </a:lnTo>
                <a:lnTo>
                  <a:pt x="872692" y="95703"/>
                </a:lnTo>
                <a:lnTo>
                  <a:pt x="910570" y="122753"/>
                </a:lnTo>
                <a:lnTo>
                  <a:pt x="944997" y="152515"/>
                </a:lnTo>
                <a:lnTo>
                  <a:pt x="975703" y="184779"/>
                </a:lnTo>
                <a:lnTo>
                  <a:pt x="1002421" y="219334"/>
                </a:lnTo>
                <a:lnTo>
                  <a:pt x="1024882" y="255969"/>
                </a:lnTo>
                <a:lnTo>
                  <a:pt x="1042819" y="294474"/>
                </a:lnTo>
                <a:lnTo>
                  <a:pt x="1055963" y="334638"/>
                </a:lnTo>
                <a:lnTo>
                  <a:pt x="1064046" y="376250"/>
                </a:lnTo>
                <a:lnTo>
                  <a:pt x="1066800" y="419100"/>
                </a:lnTo>
                <a:lnTo>
                  <a:pt x="1064046" y="461949"/>
                </a:lnTo>
                <a:lnTo>
                  <a:pt x="1055963" y="503561"/>
                </a:lnTo>
                <a:lnTo>
                  <a:pt x="1042819" y="543725"/>
                </a:lnTo>
                <a:lnTo>
                  <a:pt x="1024882" y="582230"/>
                </a:lnTo>
                <a:lnTo>
                  <a:pt x="1002421" y="618865"/>
                </a:lnTo>
                <a:lnTo>
                  <a:pt x="975703" y="653420"/>
                </a:lnTo>
                <a:lnTo>
                  <a:pt x="944997" y="685684"/>
                </a:lnTo>
                <a:lnTo>
                  <a:pt x="910570" y="715446"/>
                </a:lnTo>
                <a:lnTo>
                  <a:pt x="872692" y="742496"/>
                </a:lnTo>
                <a:lnTo>
                  <a:pt x="831629" y="766622"/>
                </a:lnTo>
                <a:lnTo>
                  <a:pt x="787650" y="787615"/>
                </a:lnTo>
                <a:lnTo>
                  <a:pt x="741023" y="805264"/>
                </a:lnTo>
                <a:lnTo>
                  <a:pt x="692017" y="819357"/>
                </a:lnTo>
                <a:lnTo>
                  <a:pt x="640898" y="829685"/>
                </a:lnTo>
                <a:lnTo>
                  <a:pt x="587937" y="836036"/>
                </a:lnTo>
                <a:lnTo>
                  <a:pt x="533400" y="838200"/>
                </a:lnTo>
                <a:lnTo>
                  <a:pt x="478862" y="836036"/>
                </a:lnTo>
                <a:lnTo>
                  <a:pt x="425901" y="829685"/>
                </a:lnTo>
                <a:lnTo>
                  <a:pt x="374782" y="819357"/>
                </a:lnTo>
                <a:lnTo>
                  <a:pt x="325776" y="805264"/>
                </a:lnTo>
                <a:lnTo>
                  <a:pt x="279149" y="787615"/>
                </a:lnTo>
                <a:lnTo>
                  <a:pt x="235170" y="766622"/>
                </a:lnTo>
                <a:lnTo>
                  <a:pt x="194107" y="742496"/>
                </a:lnTo>
                <a:lnTo>
                  <a:pt x="156229" y="715446"/>
                </a:lnTo>
                <a:lnTo>
                  <a:pt x="121802" y="685684"/>
                </a:lnTo>
                <a:lnTo>
                  <a:pt x="91096" y="653420"/>
                </a:lnTo>
                <a:lnTo>
                  <a:pt x="64378" y="618865"/>
                </a:lnTo>
                <a:lnTo>
                  <a:pt x="41917" y="582230"/>
                </a:lnTo>
                <a:lnTo>
                  <a:pt x="23980" y="543725"/>
                </a:lnTo>
                <a:lnTo>
                  <a:pt x="10836" y="503561"/>
                </a:lnTo>
                <a:lnTo>
                  <a:pt x="2753" y="461949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600" y="4648202"/>
            <a:ext cx="1066800" cy="838200"/>
          </a:xfrm>
          <a:custGeom>
            <a:avLst/>
            <a:gdLst/>
            <a:ahLst/>
            <a:cxnLst/>
            <a:rect l="l" t="t" r="r" b="b"/>
            <a:pathLst>
              <a:path w="1066800" h="838200">
                <a:moveTo>
                  <a:pt x="0" y="419100"/>
                </a:moveTo>
                <a:lnTo>
                  <a:pt x="2753" y="376250"/>
                </a:lnTo>
                <a:lnTo>
                  <a:pt x="10836" y="334638"/>
                </a:lnTo>
                <a:lnTo>
                  <a:pt x="23980" y="294474"/>
                </a:lnTo>
                <a:lnTo>
                  <a:pt x="41917" y="255969"/>
                </a:lnTo>
                <a:lnTo>
                  <a:pt x="64378" y="219334"/>
                </a:lnTo>
                <a:lnTo>
                  <a:pt x="91096" y="184779"/>
                </a:lnTo>
                <a:lnTo>
                  <a:pt x="121802" y="152515"/>
                </a:lnTo>
                <a:lnTo>
                  <a:pt x="156229" y="122753"/>
                </a:lnTo>
                <a:lnTo>
                  <a:pt x="194107" y="95703"/>
                </a:lnTo>
                <a:lnTo>
                  <a:pt x="235170" y="71577"/>
                </a:lnTo>
                <a:lnTo>
                  <a:pt x="279149" y="50584"/>
                </a:lnTo>
                <a:lnTo>
                  <a:pt x="325776" y="32935"/>
                </a:lnTo>
                <a:lnTo>
                  <a:pt x="374782" y="18842"/>
                </a:lnTo>
                <a:lnTo>
                  <a:pt x="425901" y="8514"/>
                </a:lnTo>
                <a:lnTo>
                  <a:pt x="478862" y="2163"/>
                </a:lnTo>
                <a:lnTo>
                  <a:pt x="533400" y="0"/>
                </a:lnTo>
                <a:lnTo>
                  <a:pt x="587937" y="2163"/>
                </a:lnTo>
                <a:lnTo>
                  <a:pt x="640898" y="8514"/>
                </a:lnTo>
                <a:lnTo>
                  <a:pt x="692017" y="18842"/>
                </a:lnTo>
                <a:lnTo>
                  <a:pt x="741023" y="32935"/>
                </a:lnTo>
                <a:lnTo>
                  <a:pt x="787650" y="50584"/>
                </a:lnTo>
                <a:lnTo>
                  <a:pt x="831629" y="71577"/>
                </a:lnTo>
                <a:lnTo>
                  <a:pt x="872692" y="95703"/>
                </a:lnTo>
                <a:lnTo>
                  <a:pt x="910570" y="122753"/>
                </a:lnTo>
                <a:lnTo>
                  <a:pt x="944997" y="152515"/>
                </a:lnTo>
                <a:lnTo>
                  <a:pt x="975703" y="184779"/>
                </a:lnTo>
                <a:lnTo>
                  <a:pt x="1002421" y="219334"/>
                </a:lnTo>
                <a:lnTo>
                  <a:pt x="1024882" y="255969"/>
                </a:lnTo>
                <a:lnTo>
                  <a:pt x="1042819" y="294474"/>
                </a:lnTo>
                <a:lnTo>
                  <a:pt x="1055963" y="334638"/>
                </a:lnTo>
                <a:lnTo>
                  <a:pt x="1064046" y="376250"/>
                </a:lnTo>
                <a:lnTo>
                  <a:pt x="1066800" y="419100"/>
                </a:lnTo>
                <a:lnTo>
                  <a:pt x="1064046" y="461949"/>
                </a:lnTo>
                <a:lnTo>
                  <a:pt x="1055963" y="503561"/>
                </a:lnTo>
                <a:lnTo>
                  <a:pt x="1042819" y="543725"/>
                </a:lnTo>
                <a:lnTo>
                  <a:pt x="1024882" y="582230"/>
                </a:lnTo>
                <a:lnTo>
                  <a:pt x="1002421" y="618865"/>
                </a:lnTo>
                <a:lnTo>
                  <a:pt x="975703" y="653420"/>
                </a:lnTo>
                <a:lnTo>
                  <a:pt x="944997" y="685684"/>
                </a:lnTo>
                <a:lnTo>
                  <a:pt x="910570" y="715446"/>
                </a:lnTo>
                <a:lnTo>
                  <a:pt x="872692" y="742496"/>
                </a:lnTo>
                <a:lnTo>
                  <a:pt x="831629" y="766622"/>
                </a:lnTo>
                <a:lnTo>
                  <a:pt x="787650" y="787615"/>
                </a:lnTo>
                <a:lnTo>
                  <a:pt x="741023" y="805264"/>
                </a:lnTo>
                <a:lnTo>
                  <a:pt x="692017" y="819357"/>
                </a:lnTo>
                <a:lnTo>
                  <a:pt x="640898" y="829685"/>
                </a:lnTo>
                <a:lnTo>
                  <a:pt x="587937" y="836036"/>
                </a:lnTo>
                <a:lnTo>
                  <a:pt x="533400" y="838200"/>
                </a:lnTo>
                <a:lnTo>
                  <a:pt x="478862" y="836036"/>
                </a:lnTo>
                <a:lnTo>
                  <a:pt x="425901" y="829685"/>
                </a:lnTo>
                <a:lnTo>
                  <a:pt x="374782" y="819357"/>
                </a:lnTo>
                <a:lnTo>
                  <a:pt x="325776" y="805264"/>
                </a:lnTo>
                <a:lnTo>
                  <a:pt x="279149" y="787615"/>
                </a:lnTo>
                <a:lnTo>
                  <a:pt x="235170" y="766622"/>
                </a:lnTo>
                <a:lnTo>
                  <a:pt x="194107" y="742496"/>
                </a:lnTo>
                <a:lnTo>
                  <a:pt x="156229" y="715446"/>
                </a:lnTo>
                <a:lnTo>
                  <a:pt x="121802" y="685684"/>
                </a:lnTo>
                <a:lnTo>
                  <a:pt x="91096" y="653420"/>
                </a:lnTo>
                <a:lnTo>
                  <a:pt x="64378" y="618865"/>
                </a:lnTo>
                <a:lnTo>
                  <a:pt x="41917" y="582230"/>
                </a:lnTo>
                <a:lnTo>
                  <a:pt x="23980" y="543725"/>
                </a:lnTo>
                <a:lnTo>
                  <a:pt x="10836" y="503561"/>
                </a:lnTo>
                <a:lnTo>
                  <a:pt x="2753" y="461949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72250" y="5029200"/>
            <a:ext cx="2571750" cy="83058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75565" marR="1133475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Directly 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642" y="235026"/>
            <a:ext cx="4513249" cy="106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00600" y="6248400"/>
            <a:ext cx="4114800" cy="370205"/>
          </a:xfrm>
          <a:prstGeom prst="rect">
            <a:avLst/>
          </a:prstGeom>
          <a:solidFill>
            <a:srgbClr val="0000CC"/>
          </a:solidFill>
        </p:spPr>
        <p:txBody>
          <a:bodyPr vert="horz" wrap="square" lIns="0" tIns="3619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285"/>
              </a:spcBef>
            </a:pPr>
            <a:r>
              <a:rPr sz="1800" b="1" spc="-95" dirty="0">
                <a:solidFill>
                  <a:srgbClr val="FFFFFF"/>
                </a:solidFill>
                <a:latin typeface="Georgia"/>
                <a:cs typeface="Georgia"/>
              </a:rPr>
              <a:t>Presented </a:t>
            </a:r>
            <a:r>
              <a:rPr sz="1800" b="1" spc="-135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1800" b="1" spc="50" dirty="0">
                <a:solidFill>
                  <a:srgbClr val="FFFFFF"/>
                </a:solidFill>
                <a:latin typeface="Georgia"/>
                <a:cs typeface="Georgia"/>
              </a:rPr>
              <a:t>AACC </a:t>
            </a:r>
            <a:r>
              <a:rPr sz="1800" b="1" spc="-15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800" b="1" spc="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Georgia"/>
                <a:cs typeface="Georgia"/>
              </a:rPr>
              <a:t>NACB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2362200"/>
            <a:ext cx="7775435" cy="1527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05683" y="2621279"/>
            <a:ext cx="3811511" cy="1176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524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0525" rIns="0" bIns="0" rtlCol="0">
            <a:spAutoFit/>
          </a:bodyPr>
          <a:lstStyle/>
          <a:p>
            <a:pPr marL="2379345">
              <a:lnSpc>
                <a:spcPct val="100000"/>
              </a:lnSpc>
              <a:spcBef>
                <a:spcPts val="3075"/>
              </a:spcBef>
            </a:pPr>
            <a:r>
              <a:rPr spc="-10" dirty="0">
                <a:solidFill>
                  <a:srgbClr val="FF3300"/>
                </a:solidFill>
              </a:rPr>
              <a:t>Reticulocytes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50339" y="3893311"/>
            <a:ext cx="5461000" cy="207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34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3200" spc="-10" dirty="0">
                <a:solidFill>
                  <a:srgbClr val="1F497D"/>
                </a:solidFill>
                <a:latin typeface="Calibri"/>
                <a:cs typeface="Calibri"/>
              </a:rPr>
              <a:t>Immature </a:t>
            </a:r>
            <a:r>
              <a:rPr sz="3200" spc="-15" dirty="0">
                <a:solidFill>
                  <a:srgbClr val="1F497D"/>
                </a:solidFill>
                <a:latin typeface="Calibri"/>
                <a:cs typeface="Calibri"/>
              </a:rPr>
              <a:t>red </a:t>
            </a:r>
            <a:r>
              <a:rPr sz="3200" spc="-5" dirty="0">
                <a:solidFill>
                  <a:srgbClr val="1F497D"/>
                </a:solidFill>
                <a:latin typeface="Calibri"/>
                <a:cs typeface="Calibri"/>
              </a:rPr>
              <a:t>cells </a:t>
            </a:r>
            <a:r>
              <a:rPr sz="3200" spc="-15" dirty="0">
                <a:solidFill>
                  <a:srgbClr val="1F497D"/>
                </a:solidFill>
                <a:latin typeface="Calibri"/>
                <a:cs typeface="Calibri"/>
              </a:rPr>
              <a:t>containing  </a:t>
            </a:r>
            <a:r>
              <a:rPr sz="3200" spc="-10" dirty="0">
                <a:solidFill>
                  <a:srgbClr val="1F497D"/>
                </a:solidFill>
                <a:latin typeface="Calibri"/>
                <a:cs typeface="Calibri"/>
              </a:rPr>
              <a:t>residual</a:t>
            </a:r>
            <a:r>
              <a:rPr sz="3200" spc="-5" dirty="0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F497D"/>
                </a:solidFill>
                <a:latin typeface="Calibri"/>
                <a:cs typeface="Calibri"/>
              </a:rPr>
              <a:t>RNA</a:t>
            </a:r>
            <a:endParaRPr sz="3200">
              <a:latin typeface="Calibri"/>
              <a:cs typeface="Calibri"/>
            </a:endParaRPr>
          </a:p>
          <a:p>
            <a:pPr marL="546100" marR="868680" indent="-5334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3200" spc="-15" dirty="0">
                <a:solidFill>
                  <a:srgbClr val="1F497D"/>
                </a:solidFill>
                <a:latin typeface="Calibri"/>
                <a:cs typeface="Calibri"/>
              </a:rPr>
              <a:t>Indicate </a:t>
            </a:r>
            <a:r>
              <a:rPr sz="3200" i="1" u="heavy" spc="-10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rate </a:t>
            </a:r>
            <a:r>
              <a:rPr sz="3200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of </a:t>
            </a:r>
            <a:r>
              <a:rPr sz="3200" i="1" u="heavy" spc="-10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new </a:t>
            </a:r>
            <a:r>
              <a:rPr sz="3200" i="1" u="heavy" spc="-5" dirty="0">
                <a:solidFill>
                  <a:srgbClr val="1F497D"/>
                </a:solidFill>
                <a:uFill>
                  <a:solidFill>
                    <a:srgbClr val="1F497D"/>
                  </a:solidFill>
                </a:uFill>
                <a:latin typeface="Calibri"/>
                <a:cs typeface="Calibri"/>
              </a:rPr>
              <a:t>RBC  production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mage.slidesharecdn.com/coagulationdisordersandanaesthesia29finalfinal97-2003animated-091009071734-phpapp01/95/coagulation-disorders-and-anesthesiabasic-pathophysiology-29-728.jpg?cb=12550938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58783"/>
            <a:ext cx="9144000" cy="6916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20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40919"/>
            <a:ext cx="82296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00" marR="5080" indent="-7239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The % </a:t>
            </a:r>
            <a:r>
              <a:rPr sz="4000" b="1" spc="-15" dirty="0">
                <a:solidFill>
                  <a:srgbClr val="FF0000"/>
                </a:solidFill>
                <a:latin typeface="Calibri"/>
                <a:cs typeface="Calibri"/>
              </a:rPr>
              <a:t>reticulocytes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assess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bone  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marrow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response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400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anemia.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895600"/>
            <a:ext cx="8387715" cy="2344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1F497D"/>
                </a:solidFill>
                <a:latin typeface="Calibri"/>
                <a:cs typeface="Calibri"/>
              </a:rPr>
              <a:t>In a hemolytic anemia </a:t>
            </a:r>
            <a:r>
              <a:rPr sz="3600" b="1" spc="-5" dirty="0">
                <a:solidFill>
                  <a:srgbClr val="1F497D"/>
                </a:solidFill>
                <a:latin typeface="Symbol"/>
                <a:cs typeface="Symbol"/>
              </a:rPr>
              <a:t></a:t>
            </a:r>
            <a:r>
              <a:rPr sz="3600" b="1" spc="-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1F497D"/>
                </a:solidFill>
                <a:latin typeface="Symbol"/>
                <a:cs typeface="Symbol"/>
              </a:rPr>
              <a:t></a:t>
            </a:r>
            <a:r>
              <a:rPr sz="3600" b="1" spc="-235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1F497D"/>
                </a:solidFill>
                <a:latin typeface="Calibri"/>
                <a:cs typeface="Calibri"/>
              </a:rPr>
              <a:t>reticulocytes</a:t>
            </a:r>
            <a:endParaRPr sz="36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50000"/>
              </a:lnSpc>
              <a:spcBef>
                <a:spcPts val="86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7030A0"/>
                </a:solidFill>
                <a:latin typeface="Calibri"/>
                <a:cs typeface="Calibri"/>
              </a:rPr>
              <a:t>In 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bone </a:t>
            </a:r>
            <a:r>
              <a:rPr sz="3600" b="1" spc="-15" dirty="0">
                <a:solidFill>
                  <a:srgbClr val="7030A0"/>
                </a:solidFill>
                <a:latin typeface="Calibri"/>
                <a:cs typeface="Calibri"/>
              </a:rPr>
              <a:t>marrow 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disease </a:t>
            </a:r>
            <a:r>
              <a:rPr sz="3600" b="1" spc="-10" dirty="0">
                <a:solidFill>
                  <a:srgbClr val="7030A0"/>
                </a:solidFill>
                <a:latin typeface="Calibri"/>
                <a:cs typeface="Calibri"/>
              </a:rPr>
              <a:t>(impaired  erythrocyte </a:t>
            </a:r>
            <a:r>
              <a:rPr sz="3600" b="1" spc="-5" dirty="0">
                <a:solidFill>
                  <a:srgbClr val="7030A0"/>
                </a:solidFill>
                <a:latin typeface="Calibri"/>
                <a:cs typeface="Calibri"/>
              </a:rPr>
              <a:t>production) </a:t>
            </a:r>
            <a:r>
              <a:rPr sz="3600" b="1" spc="-5" dirty="0">
                <a:solidFill>
                  <a:srgbClr val="7030A0"/>
                </a:solidFill>
                <a:latin typeface="Symbol"/>
                <a:cs typeface="Symbol"/>
              </a:rPr>
              <a:t></a:t>
            </a:r>
            <a:r>
              <a:rPr sz="3600" b="1" spc="-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7030A0"/>
                </a:solidFill>
                <a:latin typeface="Symbol"/>
                <a:cs typeface="Symbol"/>
              </a:rPr>
              <a:t></a:t>
            </a:r>
            <a:r>
              <a:rPr sz="3600" b="1" spc="-15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7030A0"/>
                </a:solidFill>
                <a:latin typeface="Calibri"/>
                <a:cs typeface="Calibri"/>
              </a:rPr>
              <a:t>reticulocytes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171825"/>
          </a:xfrm>
          <a:custGeom>
            <a:avLst/>
            <a:gdLst/>
            <a:ahLst/>
            <a:cxnLst/>
            <a:rect l="l" t="t" r="r" b="b"/>
            <a:pathLst>
              <a:path w="9144000" h="3171825">
                <a:moveTo>
                  <a:pt x="0" y="3171825"/>
                </a:moveTo>
                <a:lnTo>
                  <a:pt x="9144000" y="3171825"/>
                </a:lnTo>
                <a:lnTo>
                  <a:pt x="9144000" y="0"/>
                </a:lnTo>
                <a:lnTo>
                  <a:pt x="0" y="0"/>
                </a:lnTo>
                <a:lnTo>
                  <a:pt x="0" y="3171825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228975"/>
            <a:ext cx="9144000" cy="3629025"/>
          </a:xfrm>
          <a:custGeom>
            <a:avLst/>
            <a:gdLst/>
            <a:ahLst/>
            <a:cxnLst/>
            <a:rect l="l" t="t" r="r" b="b"/>
            <a:pathLst>
              <a:path w="9144000" h="3629025">
                <a:moveTo>
                  <a:pt x="0" y="3629025"/>
                </a:moveTo>
                <a:lnTo>
                  <a:pt x="9144000" y="3629025"/>
                </a:lnTo>
                <a:lnTo>
                  <a:pt x="9144000" y="0"/>
                </a:lnTo>
                <a:lnTo>
                  <a:pt x="0" y="0"/>
                </a:lnTo>
                <a:lnTo>
                  <a:pt x="0" y="3629025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7988" y="6177002"/>
            <a:ext cx="1904998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1028700" y="0"/>
                </a:moveTo>
                <a:lnTo>
                  <a:pt x="980274" y="1119"/>
                </a:lnTo>
                <a:lnTo>
                  <a:pt x="932425" y="4445"/>
                </a:lnTo>
                <a:lnTo>
                  <a:pt x="885201" y="9928"/>
                </a:lnTo>
                <a:lnTo>
                  <a:pt x="838652" y="17519"/>
                </a:lnTo>
                <a:lnTo>
                  <a:pt x="792828" y="27168"/>
                </a:lnTo>
                <a:lnTo>
                  <a:pt x="747778" y="38826"/>
                </a:lnTo>
                <a:lnTo>
                  <a:pt x="703551" y="52443"/>
                </a:lnTo>
                <a:lnTo>
                  <a:pt x="660197" y="67971"/>
                </a:lnTo>
                <a:lnTo>
                  <a:pt x="617764" y="85359"/>
                </a:lnTo>
                <a:lnTo>
                  <a:pt x="576304" y="104558"/>
                </a:lnTo>
                <a:lnTo>
                  <a:pt x="535864" y="125519"/>
                </a:lnTo>
                <a:lnTo>
                  <a:pt x="496494" y="148192"/>
                </a:lnTo>
                <a:lnTo>
                  <a:pt x="458244" y="172529"/>
                </a:lnTo>
                <a:lnTo>
                  <a:pt x="421163" y="198479"/>
                </a:lnTo>
                <a:lnTo>
                  <a:pt x="385300" y="225994"/>
                </a:lnTo>
                <a:lnTo>
                  <a:pt x="350706" y="255023"/>
                </a:lnTo>
                <a:lnTo>
                  <a:pt x="317428" y="285518"/>
                </a:lnTo>
                <a:lnTo>
                  <a:pt x="285518" y="317428"/>
                </a:lnTo>
                <a:lnTo>
                  <a:pt x="255023" y="350706"/>
                </a:lnTo>
                <a:lnTo>
                  <a:pt x="225994" y="385300"/>
                </a:lnTo>
                <a:lnTo>
                  <a:pt x="198479" y="421163"/>
                </a:lnTo>
                <a:lnTo>
                  <a:pt x="172529" y="458244"/>
                </a:lnTo>
                <a:lnTo>
                  <a:pt x="148192" y="496494"/>
                </a:lnTo>
                <a:lnTo>
                  <a:pt x="125519" y="535864"/>
                </a:lnTo>
                <a:lnTo>
                  <a:pt x="104558" y="576304"/>
                </a:lnTo>
                <a:lnTo>
                  <a:pt x="85359" y="617764"/>
                </a:lnTo>
                <a:lnTo>
                  <a:pt x="67971" y="660197"/>
                </a:lnTo>
                <a:lnTo>
                  <a:pt x="52443" y="703551"/>
                </a:lnTo>
                <a:lnTo>
                  <a:pt x="38826" y="747778"/>
                </a:lnTo>
                <a:lnTo>
                  <a:pt x="27168" y="792828"/>
                </a:lnTo>
                <a:lnTo>
                  <a:pt x="17519" y="838652"/>
                </a:lnTo>
                <a:lnTo>
                  <a:pt x="9928" y="885201"/>
                </a:lnTo>
                <a:lnTo>
                  <a:pt x="4445" y="932425"/>
                </a:lnTo>
                <a:lnTo>
                  <a:pt x="1119" y="980274"/>
                </a:lnTo>
                <a:lnTo>
                  <a:pt x="0" y="1028700"/>
                </a:lnTo>
                <a:lnTo>
                  <a:pt x="1119" y="1077125"/>
                </a:lnTo>
                <a:lnTo>
                  <a:pt x="4445" y="1124974"/>
                </a:lnTo>
                <a:lnTo>
                  <a:pt x="9928" y="1172198"/>
                </a:lnTo>
                <a:lnTo>
                  <a:pt x="17519" y="1218747"/>
                </a:lnTo>
                <a:lnTo>
                  <a:pt x="27168" y="1264571"/>
                </a:lnTo>
                <a:lnTo>
                  <a:pt x="38826" y="1309621"/>
                </a:lnTo>
                <a:lnTo>
                  <a:pt x="52443" y="1353848"/>
                </a:lnTo>
                <a:lnTo>
                  <a:pt x="67971" y="1397202"/>
                </a:lnTo>
                <a:lnTo>
                  <a:pt x="85359" y="1439635"/>
                </a:lnTo>
                <a:lnTo>
                  <a:pt x="104558" y="1481095"/>
                </a:lnTo>
                <a:lnTo>
                  <a:pt x="125519" y="1521535"/>
                </a:lnTo>
                <a:lnTo>
                  <a:pt x="148192" y="1560905"/>
                </a:lnTo>
                <a:lnTo>
                  <a:pt x="172529" y="1599155"/>
                </a:lnTo>
                <a:lnTo>
                  <a:pt x="198479" y="1636236"/>
                </a:lnTo>
                <a:lnTo>
                  <a:pt x="225994" y="1672099"/>
                </a:lnTo>
                <a:lnTo>
                  <a:pt x="255023" y="1706693"/>
                </a:lnTo>
                <a:lnTo>
                  <a:pt x="285518" y="1739971"/>
                </a:lnTo>
                <a:lnTo>
                  <a:pt x="317428" y="1771881"/>
                </a:lnTo>
                <a:lnTo>
                  <a:pt x="350706" y="1802376"/>
                </a:lnTo>
                <a:lnTo>
                  <a:pt x="385300" y="1831405"/>
                </a:lnTo>
                <a:lnTo>
                  <a:pt x="421163" y="1858920"/>
                </a:lnTo>
                <a:lnTo>
                  <a:pt x="458244" y="1884870"/>
                </a:lnTo>
                <a:lnTo>
                  <a:pt x="496494" y="1909207"/>
                </a:lnTo>
                <a:lnTo>
                  <a:pt x="535864" y="1931880"/>
                </a:lnTo>
                <a:lnTo>
                  <a:pt x="576304" y="1952841"/>
                </a:lnTo>
                <a:lnTo>
                  <a:pt x="617764" y="1972040"/>
                </a:lnTo>
                <a:lnTo>
                  <a:pt x="660197" y="1989428"/>
                </a:lnTo>
                <a:lnTo>
                  <a:pt x="703551" y="2004956"/>
                </a:lnTo>
                <a:lnTo>
                  <a:pt x="747778" y="2018573"/>
                </a:lnTo>
                <a:lnTo>
                  <a:pt x="792828" y="2030231"/>
                </a:lnTo>
                <a:lnTo>
                  <a:pt x="838652" y="2039880"/>
                </a:lnTo>
                <a:lnTo>
                  <a:pt x="885201" y="2047471"/>
                </a:lnTo>
                <a:lnTo>
                  <a:pt x="932425" y="2052954"/>
                </a:lnTo>
                <a:lnTo>
                  <a:pt x="980274" y="2056280"/>
                </a:lnTo>
                <a:lnTo>
                  <a:pt x="1028700" y="2057400"/>
                </a:lnTo>
                <a:lnTo>
                  <a:pt x="1077125" y="2056280"/>
                </a:lnTo>
                <a:lnTo>
                  <a:pt x="1124974" y="2052954"/>
                </a:lnTo>
                <a:lnTo>
                  <a:pt x="1172198" y="2047471"/>
                </a:lnTo>
                <a:lnTo>
                  <a:pt x="1218747" y="2039880"/>
                </a:lnTo>
                <a:lnTo>
                  <a:pt x="1264571" y="2030231"/>
                </a:lnTo>
                <a:lnTo>
                  <a:pt x="1309621" y="2018573"/>
                </a:lnTo>
                <a:lnTo>
                  <a:pt x="1353848" y="2004956"/>
                </a:lnTo>
                <a:lnTo>
                  <a:pt x="1397202" y="1989428"/>
                </a:lnTo>
                <a:lnTo>
                  <a:pt x="1439635" y="1972040"/>
                </a:lnTo>
                <a:lnTo>
                  <a:pt x="1481095" y="1952841"/>
                </a:lnTo>
                <a:lnTo>
                  <a:pt x="1521535" y="1931880"/>
                </a:lnTo>
                <a:lnTo>
                  <a:pt x="1560905" y="1909207"/>
                </a:lnTo>
                <a:lnTo>
                  <a:pt x="1599155" y="1884870"/>
                </a:lnTo>
                <a:lnTo>
                  <a:pt x="1636236" y="1858920"/>
                </a:lnTo>
                <a:lnTo>
                  <a:pt x="1672099" y="1831405"/>
                </a:lnTo>
                <a:lnTo>
                  <a:pt x="1706693" y="1802376"/>
                </a:lnTo>
                <a:lnTo>
                  <a:pt x="1739971" y="1771881"/>
                </a:lnTo>
                <a:lnTo>
                  <a:pt x="1771881" y="1739971"/>
                </a:lnTo>
                <a:lnTo>
                  <a:pt x="1802376" y="1706693"/>
                </a:lnTo>
                <a:lnTo>
                  <a:pt x="1831405" y="1672099"/>
                </a:lnTo>
                <a:lnTo>
                  <a:pt x="1858920" y="1636236"/>
                </a:lnTo>
                <a:lnTo>
                  <a:pt x="1884870" y="1599155"/>
                </a:lnTo>
                <a:lnTo>
                  <a:pt x="1909207" y="1560905"/>
                </a:lnTo>
                <a:lnTo>
                  <a:pt x="1931880" y="1521535"/>
                </a:lnTo>
                <a:lnTo>
                  <a:pt x="1952841" y="1481095"/>
                </a:lnTo>
                <a:lnTo>
                  <a:pt x="1972040" y="1439635"/>
                </a:lnTo>
                <a:lnTo>
                  <a:pt x="1989428" y="1397202"/>
                </a:lnTo>
                <a:lnTo>
                  <a:pt x="2004956" y="1353848"/>
                </a:lnTo>
                <a:lnTo>
                  <a:pt x="2018573" y="1309621"/>
                </a:lnTo>
                <a:lnTo>
                  <a:pt x="2030231" y="1264571"/>
                </a:lnTo>
                <a:lnTo>
                  <a:pt x="2039880" y="1218747"/>
                </a:lnTo>
                <a:lnTo>
                  <a:pt x="2047471" y="1172198"/>
                </a:lnTo>
                <a:lnTo>
                  <a:pt x="2052954" y="1124974"/>
                </a:lnTo>
                <a:lnTo>
                  <a:pt x="2056280" y="1077125"/>
                </a:lnTo>
                <a:lnTo>
                  <a:pt x="2057400" y="1028700"/>
                </a:lnTo>
                <a:lnTo>
                  <a:pt x="2056280" y="980274"/>
                </a:lnTo>
                <a:lnTo>
                  <a:pt x="2052954" y="932425"/>
                </a:lnTo>
                <a:lnTo>
                  <a:pt x="2047471" y="885201"/>
                </a:lnTo>
                <a:lnTo>
                  <a:pt x="2039880" y="838652"/>
                </a:lnTo>
                <a:lnTo>
                  <a:pt x="2030231" y="792828"/>
                </a:lnTo>
                <a:lnTo>
                  <a:pt x="2018573" y="747778"/>
                </a:lnTo>
                <a:lnTo>
                  <a:pt x="2004956" y="703551"/>
                </a:lnTo>
                <a:lnTo>
                  <a:pt x="1989428" y="660197"/>
                </a:lnTo>
                <a:lnTo>
                  <a:pt x="1972040" y="617764"/>
                </a:lnTo>
                <a:lnTo>
                  <a:pt x="1952841" y="576304"/>
                </a:lnTo>
                <a:lnTo>
                  <a:pt x="1931880" y="535864"/>
                </a:lnTo>
                <a:lnTo>
                  <a:pt x="1909207" y="496494"/>
                </a:lnTo>
                <a:lnTo>
                  <a:pt x="1884870" y="458244"/>
                </a:lnTo>
                <a:lnTo>
                  <a:pt x="1858920" y="421163"/>
                </a:lnTo>
                <a:lnTo>
                  <a:pt x="1831405" y="385300"/>
                </a:lnTo>
                <a:lnTo>
                  <a:pt x="1802376" y="350706"/>
                </a:lnTo>
                <a:lnTo>
                  <a:pt x="1771881" y="317428"/>
                </a:lnTo>
                <a:lnTo>
                  <a:pt x="1739971" y="285518"/>
                </a:lnTo>
                <a:lnTo>
                  <a:pt x="1706693" y="255023"/>
                </a:lnTo>
                <a:lnTo>
                  <a:pt x="1672099" y="225994"/>
                </a:lnTo>
                <a:lnTo>
                  <a:pt x="1636236" y="198479"/>
                </a:lnTo>
                <a:lnTo>
                  <a:pt x="1599155" y="172529"/>
                </a:lnTo>
                <a:lnTo>
                  <a:pt x="1560905" y="148192"/>
                </a:lnTo>
                <a:lnTo>
                  <a:pt x="1521535" y="125519"/>
                </a:lnTo>
                <a:lnTo>
                  <a:pt x="1481095" y="104558"/>
                </a:lnTo>
                <a:lnTo>
                  <a:pt x="1439635" y="85359"/>
                </a:lnTo>
                <a:lnTo>
                  <a:pt x="1397202" y="67971"/>
                </a:lnTo>
                <a:lnTo>
                  <a:pt x="1353848" y="52443"/>
                </a:lnTo>
                <a:lnTo>
                  <a:pt x="1309621" y="38826"/>
                </a:lnTo>
                <a:lnTo>
                  <a:pt x="1264571" y="27168"/>
                </a:lnTo>
                <a:lnTo>
                  <a:pt x="1218747" y="17519"/>
                </a:lnTo>
                <a:lnTo>
                  <a:pt x="1172198" y="9928"/>
                </a:lnTo>
                <a:lnTo>
                  <a:pt x="1124974" y="4445"/>
                </a:lnTo>
                <a:lnTo>
                  <a:pt x="1077125" y="1119"/>
                </a:lnTo>
                <a:lnTo>
                  <a:pt x="1028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400" y="3048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0"/>
                </a:move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29400" y="3048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685800"/>
                </a:moveTo>
                <a:lnTo>
                  <a:pt x="1721" y="636823"/>
                </a:lnTo>
                <a:lnTo>
                  <a:pt x="6810" y="588776"/>
                </a:lnTo>
                <a:lnTo>
                  <a:pt x="15149" y="541774"/>
                </a:lnTo>
                <a:lnTo>
                  <a:pt x="26622" y="495934"/>
                </a:lnTo>
                <a:lnTo>
                  <a:pt x="41114" y="451371"/>
                </a:lnTo>
                <a:lnTo>
                  <a:pt x="58508" y="408202"/>
                </a:lnTo>
                <a:lnTo>
                  <a:pt x="78688" y="366542"/>
                </a:lnTo>
                <a:lnTo>
                  <a:pt x="101539" y="326508"/>
                </a:lnTo>
                <a:lnTo>
                  <a:pt x="126943" y="288216"/>
                </a:lnTo>
                <a:lnTo>
                  <a:pt x="154786" y="251782"/>
                </a:lnTo>
                <a:lnTo>
                  <a:pt x="184951" y="217321"/>
                </a:lnTo>
                <a:lnTo>
                  <a:pt x="217321" y="184951"/>
                </a:lnTo>
                <a:lnTo>
                  <a:pt x="251782" y="154786"/>
                </a:lnTo>
                <a:lnTo>
                  <a:pt x="288216" y="126943"/>
                </a:lnTo>
                <a:lnTo>
                  <a:pt x="326508" y="101539"/>
                </a:lnTo>
                <a:lnTo>
                  <a:pt x="366542" y="78688"/>
                </a:lnTo>
                <a:lnTo>
                  <a:pt x="408202" y="58508"/>
                </a:lnTo>
                <a:lnTo>
                  <a:pt x="451371" y="41114"/>
                </a:lnTo>
                <a:lnTo>
                  <a:pt x="495934" y="26622"/>
                </a:lnTo>
                <a:lnTo>
                  <a:pt x="541774" y="15149"/>
                </a:lnTo>
                <a:lnTo>
                  <a:pt x="588776" y="6810"/>
                </a:lnTo>
                <a:lnTo>
                  <a:pt x="636823" y="1721"/>
                </a:lnTo>
                <a:lnTo>
                  <a:pt x="685800" y="0"/>
                </a:lnTo>
                <a:lnTo>
                  <a:pt x="734776" y="1721"/>
                </a:lnTo>
                <a:lnTo>
                  <a:pt x="782823" y="6810"/>
                </a:lnTo>
                <a:lnTo>
                  <a:pt x="829825" y="15149"/>
                </a:lnTo>
                <a:lnTo>
                  <a:pt x="875665" y="26622"/>
                </a:lnTo>
                <a:lnTo>
                  <a:pt x="920228" y="41114"/>
                </a:lnTo>
                <a:lnTo>
                  <a:pt x="963397" y="58508"/>
                </a:lnTo>
                <a:lnTo>
                  <a:pt x="1005057" y="78688"/>
                </a:lnTo>
                <a:lnTo>
                  <a:pt x="1045091" y="101539"/>
                </a:lnTo>
                <a:lnTo>
                  <a:pt x="1083383" y="126943"/>
                </a:lnTo>
                <a:lnTo>
                  <a:pt x="1119817" y="154786"/>
                </a:lnTo>
                <a:lnTo>
                  <a:pt x="1154278" y="184951"/>
                </a:lnTo>
                <a:lnTo>
                  <a:pt x="1186648" y="217321"/>
                </a:lnTo>
                <a:lnTo>
                  <a:pt x="1216813" y="251782"/>
                </a:lnTo>
                <a:lnTo>
                  <a:pt x="1244656" y="288216"/>
                </a:lnTo>
                <a:lnTo>
                  <a:pt x="1270060" y="326508"/>
                </a:lnTo>
                <a:lnTo>
                  <a:pt x="1292911" y="366542"/>
                </a:lnTo>
                <a:lnTo>
                  <a:pt x="1313091" y="408202"/>
                </a:lnTo>
                <a:lnTo>
                  <a:pt x="1330485" y="451371"/>
                </a:lnTo>
                <a:lnTo>
                  <a:pt x="1344977" y="495934"/>
                </a:lnTo>
                <a:lnTo>
                  <a:pt x="1356450" y="541774"/>
                </a:lnTo>
                <a:lnTo>
                  <a:pt x="1364789" y="588776"/>
                </a:lnTo>
                <a:lnTo>
                  <a:pt x="1369878" y="636823"/>
                </a:lnTo>
                <a:lnTo>
                  <a:pt x="1371600" y="685800"/>
                </a:lnTo>
                <a:lnTo>
                  <a:pt x="1369878" y="734776"/>
                </a:lnTo>
                <a:lnTo>
                  <a:pt x="1364789" y="782823"/>
                </a:lnTo>
                <a:lnTo>
                  <a:pt x="1356450" y="829825"/>
                </a:lnTo>
                <a:lnTo>
                  <a:pt x="1344977" y="875665"/>
                </a:lnTo>
                <a:lnTo>
                  <a:pt x="1330485" y="920228"/>
                </a:lnTo>
                <a:lnTo>
                  <a:pt x="1313091" y="963397"/>
                </a:lnTo>
                <a:lnTo>
                  <a:pt x="1292911" y="1005057"/>
                </a:lnTo>
                <a:lnTo>
                  <a:pt x="1270060" y="1045091"/>
                </a:lnTo>
                <a:lnTo>
                  <a:pt x="1244656" y="1083383"/>
                </a:lnTo>
                <a:lnTo>
                  <a:pt x="1216813" y="1119817"/>
                </a:lnTo>
                <a:lnTo>
                  <a:pt x="1186648" y="1154278"/>
                </a:lnTo>
                <a:lnTo>
                  <a:pt x="1154278" y="1186648"/>
                </a:lnTo>
                <a:lnTo>
                  <a:pt x="1119817" y="1216813"/>
                </a:lnTo>
                <a:lnTo>
                  <a:pt x="1083383" y="1244656"/>
                </a:lnTo>
                <a:lnTo>
                  <a:pt x="1045091" y="1270060"/>
                </a:lnTo>
                <a:lnTo>
                  <a:pt x="1005057" y="1292911"/>
                </a:lnTo>
                <a:lnTo>
                  <a:pt x="963397" y="1313091"/>
                </a:lnTo>
                <a:lnTo>
                  <a:pt x="920228" y="1330485"/>
                </a:lnTo>
                <a:lnTo>
                  <a:pt x="875665" y="1344977"/>
                </a:lnTo>
                <a:lnTo>
                  <a:pt x="829825" y="1356450"/>
                </a:lnTo>
                <a:lnTo>
                  <a:pt x="782823" y="1364789"/>
                </a:lnTo>
                <a:lnTo>
                  <a:pt x="734776" y="1369878"/>
                </a:lnTo>
                <a:lnTo>
                  <a:pt x="685800" y="1371600"/>
                </a:lnTo>
                <a:lnTo>
                  <a:pt x="636823" y="1369878"/>
                </a:lnTo>
                <a:lnTo>
                  <a:pt x="588776" y="1364789"/>
                </a:lnTo>
                <a:lnTo>
                  <a:pt x="541774" y="1356450"/>
                </a:lnTo>
                <a:lnTo>
                  <a:pt x="495934" y="1344977"/>
                </a:lnTo>
                <a:lnTo>
                  <a:pt x="451371" y="1330485"/>
                </a:lnTo>
                <a:lnTo>
                  <a:pt x="408202" y="1313091"/>
                </a:lnTo>
                <a:lnTo>
                  <a:pt x="366542" y="1292911"/>
                </a:lnTo>
                <a:lnTo>
                  <a:pt x="326508" y="1270060"/>
                </a:lnTo>
                <a:lnTo>
                  <a:pt x="288216" y="1244656"/>
                </a:lnTo>
                <a:lnTo>
                  <a:pt x="251782" y="1216813"/>
                </a:lnTo>
                <a:lnTo>
                  <a:pt x="217321" y="1186648"/>
                </a:lnTo>
                <a:lnTo>
                  <a:pt x="184951" y="1154278"/>
                </a:lnTo>
                <a:lnTo>
                  <a:pt x="154786" y="1119817"/>
                </a:lnTo>
                <a:lnTo>
                  <a:pt x="126943" y="1083383"/>
                </a:lnTo>
                <a:lnTo>
                  <a:pt x="101539" y="1045091"/>
                </a:lnTo>
                <a:lnTo>
                  <a:pt x="78688" y="1005057"/>
                </a:lnTo>
                <a:lnTo>
                  <a:pt x="58508" y="963397"/>
                </a:lnTo>
                <a:lnTo>
                  <a:pt x="41114" y="920228"/>
                </a:lnTo>
                <a:lnTo>
                  <a:pt x="26622" y="875665"/>
                </a:lnTo>
                <a:lnTo>
                  <a:pt x="15149" y="829825"/>
                </a:lnTo>
                <a:lnTo>
                  <a:pt x="6810" y="782823"/>
                </a:lnTo>
                <a:lnTo>
                  <a:pt x="1721" y="734776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74740" y="2540000"/>
            <a:ext cx="10077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No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6600" y="0"/>
            <a:ext cx="2133600" cy="2209800"/>
          </a:xfrm>
          <a:custGeom>
            <a:avLst/>
            <a:gdLst/>
            <a:ahLst/>
            <a:cxnLst/>
            <a:rect l="l" t="t" r="r" b="b"/>
            <a:pathLst>
              <a:path w="2133600" h="2209800">
                <a:moveTo>
                  <a:pt x="1066800" y="0"/>
                </a:moveTo>
                <a:lnTo>
                  <a:pt x="1019280" y="1076"/>
                </a:lnTo>
                <a:lnTo>
                  <a:pt x="972293" y="4276"/>
                </a:lnTo>
                <a:lnTo>
                  <a:pt x="925881" y="9554"/>
                </a:lnTo>
                <a:lnTo>
                  <a:pt x="880089" y="16865"/>
                </a:lnTo>
                <a:lnTo>
                  <a:pt x="834958" y="26165"/>
                </a:lnTo>
                <a:lnTo>
                  <a:pt x="790534" y="37408"/>
                </a:lnTo>
                <a:lnTo>
                  <a:pt x="746858" y="50550"/>
                </a:lnTo>
                <a:lnTo>
                  <a:pt x="703976" y="65545"/>
                </a:lnTo>
                <a:lnTo>
                  <a:pt x="661928" y="82349"/>
                </a:lnTo>
                <a:lnTo>
                  <a:pt x="620761" y="100917"/>
                </a:lnTo>
                <a:lnTo>
                  <a:pt x="580515" y="121204"/>
                </a:lnTo>
                <a:lnTo>
                  <a:pt x="541236" y="143165"/>
                </a:lnTo>
                <a:lnTo>
                  <a:pt x="502965" y="166756"/>
                </a:lnTo>
                <a:lnTo>
                  <a:pt x="465748" y="191930"/>
                </a:lnTo>
                <a:lnTo>
                  <a:pt x="429626" y="218644"/>
                </a:lnTo>
                <a:lnTo>
                  <a:pt x="394644" y="246852"/>
                </a:lnTo>
                <a:lnTo>
                  <a:pt x="360844" y="276510"/>
                </a:lnTo>
                <a:lnTo>
                  <a:pt x="328271" y="307572"/>
                </a:lnTo>
                <a:lnTo>
                  <a:pt x="296967" y="339994"/>
                </a:lnTo>
                <a:lnTo>
                  <a:pt x="266976" y="373731"/>
                </a:lnTo>
                <a:lnTo>
                  <a:pt x="238341" y="408738"/>
                </a:lnTo>
                <a:lnTo>
                  <a:pt x="211105" y="444969"/>
                </a:lnTo>
                <a:lnTo>
                  <a:pt x="185312" y="482381"/>
                </a:lnTo>
                <a:lnTo>
                  <a:pt x="161006" y="520928"/>
                </a:lnTo>
                <a:lnTo>
                  <a:pt x="138229" y="560565"/>
                </a:lnTo>
                <a:lnTo>
                  <a:pt x="117025" y="601247"/>
                </a:lnTo>
                <a:lnTo>
                  <a:pt x="97438" y="642930"/>
                </a:lnTo>
                <a:lnTo>
                  <a:pt x="79510" y="685568"/>
                </a:lnTo>
                <a:lnTo>
                  <a:pt x="63285" y="729117"/>
                </a:lnTo>
                <a:lnTo>
                  <a:pt x="48807" y="773531"/>
                </a:lnTo>
                <a:lnTo>
                  <a:pt x="36118" y="818767"/>
                </a:lnTo>
                <a:lnTo>
                  <a:pt x="25262" y="864778"/>
                </a:lnTo>
                <a:lnTo>
                  <a:pt x="16283" y="911520"/>
                </a:lnTo>
                <a:lnTo>
                  <a:pt x="9224" y="958948"/>
                </a:lnTo>
                <a:lnTo>
                  <a:pt x="4128" y="1007017"/>
                </a:lnTo>
                <a:lnTo>
                  <a:pt x="1039" y="1055683"/>
                </a:lnTo>
                <a:lnTo>
                  <a:pt x="0" y="1104900"/>
                </a:lnTo>
                <a:lnTo>
                  <a:pt x="1039" y="1154116"/>
                </a:lnTo>
                <a:lnTo>
                  <a:pt x="4128" y="1202782"/>
                </a:lnTo>
                <a:lnTo>
                  <a:pt x="9224" y="1250851"/>
                </a:lnTo>
                <a:lnTo>
                  <a:pt x="16283" y="1298279"/>
                </a:lnTo>
                <a:lnTo>
                  <a:pt x="25262" y="1345021"/>
                </a:lnTo>
                <a:lnTo>
                  <a:pt x="36118" y="1391032"/>
                </a:lnTo>
                <a:lnTo>
                  <a:pt x="48807" y="1436268"/>
                </a:lnTo>
                <a:lnTo>
                  <a:pt x="63285" y="1480682"/>
                </a:lnTo>
                <a:lnTo>
                  <a:pt x="79510" y="1524231"/>
                </a:lnTo>
                <a:lnTo>
                  <a:pt x="97438" y="1566869"/>
                </a:lnTo>
                <a:lnTo>
                  <a:pt x="117025" y="1608552"/>
                </a:lnTo>
                <a:lnTo>
                  <a:pt x="138229" y="1649234"/>
                </a:lnTo>
                <a:lnTo>
                  <a:pt x="161006" y="1688871"/>
                </a:lnTo>
                <a:lnTo>
                  <a:pt x="185312" y="1727418"/>
                </a:lnTo>
                <a:lnTo>
                  <a:pt x="211105" y="1764830"/>
                </a:lnTo>
                <a:lnTo>
                  <a:pt x="238341" y="1801061"/>
                </a:lnTo>
                <a:lnTo>
                  <a:pt x="266976" y="1836068"/>
                </a:lnTo>
                <a:lnTo>
                  <a:pt x="296967" y="1869805"/>
                </a:lnTo>
                <a:lnTo>
                  <a:pt x="328271" y="1902227"/>
                </a:lnTo>
                <a:lnTo>
                  <a:pt x="360844" y="1933289"/>
                </a:lnTo>
                <a:lnTo>
                  <a:pt x="394644" y="1962947"/>
                </a:lnTo>
                <a:lnTo>
                  <a:pt x="429626" y="1991155"/>
                </a:lnTo>
                <a:lnTo>
                  <a:pt x="465748" y="2017869"/>
                </a:lnTo>
                <a:lnTo>
                  <a:pt x="502965" y="2043043"/>
                </a:lnTo>
                <a:lnTo>
                  <a:pt x="541236" y="2066634"/>
                </a:lnTo>
                <a:lnTo>
                  <a:pt x="580515" y="2088595"/>
                </a:lnTo>
                <a:lnTo>
                  <a:pt x="620761" y="2108882"/>
                </a:lnTo>
                <a:lnTo>
                  <a:pt x="661928" y="2127450"/>
                </a:lnTo>
                <a:lnTo>
                  <a:pt x="703976" y="2144254"/>
                </a:lnTo>
                <a:lnTo>
                  <a:pt x="746858" y="2159249"/>
                </a:lnTo>
                <a:lnTo>
                  <a:pt x="790534" y="2172391"/>
                </a:lnTo>
                <a:lnTo>
                  <a:pt x="834958" y="2183634"/>
                </a:lnTo>
                <a:lnTo>
                  <a:pt x="880089" y="2192934"/>
                </a:lnTo>
                <a:lnTo>
                  <a:pt x="925881" y="2200245"/>
                </a:lnTo>
                <a:lnTo>
                  <a:pt x="972293" y="2205523"/>
                </a:lnTo>
                <a:lnTo>
                  <a:pt x="1019280" y="2208723"/>
                </a:lnTo>
                <a:lnTo>
                  <a:pt x="1066800" y="2209800"/>
                </a:lnTo>
                <a:lnTo>
                  <a:pt x="1114319" y="2208723"/>
                </a:lnTo>
                <a:lnTo>
                  <a:pt x="1161306" y="2205523"/>
                </a:lnTo>
                <a:lnTo>
                  <a:pt x="1207718" y="2200245"/>
                </a:lnTo>
                <a:lnTo>
                  <a:pt x="1253510" y="2192934"/>
                </a:lnTo>
                <a:lnTo>
                  <a:pt x="1298641" y="2183634"/>
                </a:lnTo>
                <a:lnTo>
                  <a:pt x="1343065" y="2172391"/>
                </a:lnTo>
                <a:lnTo>
                  <a:pt x="1386741" y="2159249"/>
                </a:lnTo>
                <a:lnTo>
                  <a:pt x="1429623" y="2144254"/>
                </a:lnTo>
                <a:lnTo>
                  <a:pt x="1471671" y="2127450"/>
                </a:lnTo>
                <a:lnTo>
                  <a:pt x="1512838" y="2108882"/>
                </a:lnTo>
                <a:lnTo>
                  <a:pt x="1553084" y="2088595"/>
                </a:lnTo>
                <a:lnTo>
                  <a:pt x="1592363" y="2066634"/>
                </a:lnTo>
                <a:lnTo>
                  <a:pt x="1630634" y="2043043"/>
                </a:lnTo>
                <a:lnTo>
                  <a:pt x="1667851" y="2017869"/>
                </a:lnTo>
                <a:lnTo>
                  <a:pt x="1703973" y="1991155"/>
                </a:lnTo>
                <a:lnTo>
                  <a:pt x="1738955" y="1962947"/>
                </a:lnTo>
                <a:lnTo>
                  <a:pt x="1772755" y="1933289"/>
                </a:lnTo>
                <a:lnTo>
                  <a:pt x="1805328" y="1902227"/>
                </a:lnTo>
                <a:lnTo>
                  <a:pt x="1836632" y="1869805"/>
                </a:lnTo>
                <a:lnTo>
                  <a:pt x="1866623" y="1836068"/>
                </a:lnTo>
                <a:lnTo>
                  <a:pt x="1895258" y="1801061"/>
                </a:lnTo>
                <a:lnTo>
                  <a:pt x="1922494" y="1764830"/>
                </a:lnTo>
                <a:lnTo>
                  <a:pt x="1948287" y="1727418"/>
                </a:lnTo>
                <a:lnTo>
                  <a:pt x="1972593" y="1688871"/>
                </a:lnTo>
                <a:lnTo>
                  <a:pt x="1995370" y="1649234"/>
                </a:lnTo>
                <a:lnTo>
                  <a:pt x="2016574" y="1608552"/>
                </a:lnTo>
                <a:lnTo>
                  <a:pt x="2036161" y="1566869"/>
                </a:lnTo>
                <a:lnTo>
                  <a:pt x="2054089" y="1524231"/>
                </a:lnTo>
                <a:lnTo>
                  <a:pt x="2070314" y="1480682"/>
                </a:lnTo>
                <a:lnTo>
                  <a:pt x="2084792" y="1436268"/>
                </a:lnTo>
                <a:lnTo>
                  <a:pt x="2097481" y="1391032"/>
                </a:lnTo>
                <a:lnTo>
                  <a:pt x="2108337" y="1345021"/>
                </a:lnTo>
                <a:lnTo>
                  <a:pt x="2117316" y="1298279"/>
                </a:lnTo>
                <a:lnTo>
                  <a:pt x="2124375" y="1250851"/>
                </a:lnTo>
                <a:lnTo>
                  <a:pt x="2129471" y="1202782"/>
                </a:lnTo>
                <a:lnTo>
                  <a:pt x="2132560" y="1154116"/>
                </a:lnTo>
                <a:lnTo>
                  <a:pt x="2133600" y="1104900"/>
                </a:lnTo>
                <a:lnTo>
                  <a:pt x="2132560" y="1055683"/>
                </a:lnTo>
                <a:lnTo>
                  <a:pt x="2129471" y="1007017"/>
                </a:lnTo>
                <a:lnTo>
                  <a:pt x="2124375" y="958948"/>
                </a:lnTo>
                <a:lnTo>
                  <a:pt x="2117316" y="911520"/>
                </a:lnTo>
                <a:lnTo>
                  <a:pt x="2108337" y="864778"/>
                </a:lnTo>
                <a:lnTo>
                  <a:pt x="2097481" y="818767"/>
                </a:lnTo>
                <a:lnTo>
                  <a:pt x="2084792" y="773531"/>
                </a:lnTo>
                <a:lnTo>
                  <a:pt x="2070314" y="729117"/>
                </a:lnTo>
                <a:lnTo>
                  <a:pt x="2054089" y="685568"/>
                </a:lnTo>
                <a:lnTo>
                  <a:pt x="2036161" y="642930"/>
                </a:lnTo>
                <a:lnTo>
                  <a:pt x="2016574" y="601247"/>
                </a:lnTo>
                <a:lnTo>
                  <a:pt x="1995370" y="560565"/>
                </a:lnTo>
                <a:lnTo>
                  <a:pt x="1972593" y="520928"/>
                </a:lnTo>
                <a:lnTo>
                  <a:pt x="1948287" y="482381"/>
                </a:lnTo>
                <a:lnTo>
                  <a:pt x="1922494" y="444969"/>
                </a:lnTo>
                <a:lnTo>
                  <a:pt x="1895258" y="408738"/>
                </a:lnTo>
                <a:lnTo>
                  <a:pt x="1866623" y="373731"/>
                </a:lnTo>
                <a:lnTo>
                  <a:pt x="1836632" y="339994"/>
                </a:lnTo>
                <a:lnTo>
                  <a:pt x="1805328" y="307572"/>
                </a:lnTo>
                <a:lnTo>
                  <a:pt x="1772755" y="276510"/>
                </a:lnTo>
                <a:lnTo>
                  <a:pt x="1738955" y="246852"/>
                </a:lnTo>
                <a:lnTo>
                  <a:pt x="1703973" y="218644"/>
                </a:lnTo>
                <a:lnTo>
                  <a:pt x="1667851" y="191930"/>
                </a:lnTo>
                <a:lnTo>
                  <a:pt x="1630634" y="166756"/>
                </a:lnTo>
                <a:lnTo>
                  <a:pt x="1592363" y="143165"/>
                </a:lnTo>
                <a:lnTo>
                  <a:pt x="1553084" y="121204"/>
                </a:lnTo>
                <a:lnTo>
                  <a:pt x="1512838" y="100917"/>
                </a:lnTo>
                <a:lnTo>
                  <a:pt x="1471671" y="82349"/>
                </a:lnTo>
                <a:lnTo>
                  <a:pt x="1429623" y="65545"/>
                </a:lnTo>
                <a:lnTo>
                  <a:pt x="1386741" y="50550"/>
                </a:lnTo>
                <a:lnTo>
                  <a:pt x="1343065" y="37408"/>
                </a:lnTo>
                <a:lnTo>
                  <a:pt x="1298641" y="26165"/>
                </a:lnTo>
                <a:lnTo>
                  <a:pt x="1253510" y="16865"/>
                </a:lnTo>
                <a:lnTo>
                  <a:pt x="1207718" y="9554"/>
                </a:lnTo>
                <a:lnTo>
                  <a:pt x="1161306" y="4276"/>
                </a:lnTo>
                <a:lnTo>
                  <a:pt x="1114319" y="1076"/>
                </a:lnTo>
                <a:lnTo>
                  <a:pt x="106680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7600" y="381000"/>
            <a:ext cx="1422400" cy="1473200"/>
          </a:xfrm>
          <a:custGeom>
            <a:avLst/>
            <a:gdLst/>
            <a:ahLst/>
            <a:cxnLst/>
            <a:rect l="l" t="t" r="r" b="b"/>
            <a:pathLst>
              <a:path w="1422400" h="1473200">
                <a:moveTo>
                  <a:pt x="711200" y="0"/>
                </a:moveTo>
                <a:lnTo>
                  <a:pt x="664438" y="1566"/>
                </a:lnTo>
                <a:lnTo>
                  <a:pt x="618484" y="6202"/>
                </a:lnTo>
                <a:lnTo>
                  <a:pt x="573431" y="13809"/>
                </a:lnTo>
                <a:lnTo>
                  <a:pt x="529374" y="24291"/>
                </a:lnTo>
                <a:lnTo>
                  <a:pt x="486405" y="37551"/>
                </a:lnTo>
                <a:lnTo>
                  <a:pt x="444619" y="53492"/>
                </a:lnTo>
                <a:lnTo>
                  <a:pt x="404109" y="72016"/>
                </a:lnTo>
                <a:lnTo>
                  <a:pt x="364969" y="93026"/>
                </a:lnTo>
                <a:lnTo>
                  <a:pt x="327293" y="116426"/>
                </a:lnTo>
                <a:lnTo>
                  <a:pt x="291174" y="142119"/>
                </a:lnTo>
                <a:lnTo>
                  <a:pt x="256706" y="170007"/>
                </a:lnTo>
                <a:lnTo>
                  <a:pt x="223983" y="199993"/>
                </a:lnTo>
                <a:lnTo>
                  <a:pt x="193098" y="231980"/>
                </a:lnTo>
                <a:lnTo>
                  <a:pt x="164146" y="265872"/>
                </a:lnTo>
                <a:lnTo>
                  <a:pt x="137220" y="301570"/>
                </a:lnTo>
                <a:lnTo>
                  <a:pt x="112413" y="338979"/>
                </a:lnTo>
                <a:lnTo>
                  <a:pt x="89820" y="378001"/>
                </a:lnTo>
                <a:lnTo>
                  <a:pt x="69533" y="418539"/>
                </a:lnTo>
                <a:lnTo>
                  <a:pt x="51648" y="460496"/>
                </a:lnTo>
                <a:lnTo>
                  <a:pt x="36257" y="503775"/>
                </a:lnTo>
                <a:lnTo>
                  <a:pt x="23454" y="548278"/>
                </a:lnTo>
                <a:lnTo>
                  <a:pt x="13333" y="593909"/>
                </a:lnTo>
                <a:lnTo>
                  <a:pt x="5988" y="640571"/>
                </a:lnTo>
                <a:lnTo>
                  <a:pt x="1512" y="688167"/>
                </a:lnTo>
                <a:lnTo>
                  <a:pt x="0" y="736600"/>
                </a:lnTo>
                <a:lnTo>
                  <a:pt x="1512" y="785032"/>
                </a:lnTo>
                <a:lnTo>
                  <a:pt x="5988" y="832628"/>
                </a:lnTo>
                <a:lnTo>
                  <a:pt x="13333" y="879290"/>
                </a:lnTo>
                <a:lnTo>
                  <a:pt x="23454" y="924921"/>
                </a:lnTo>
                <a:lnTo>
                  <a:pt x="36257" y="969424"/>
                </a:lnTo>
                <a:lnTo>
                  <a:pt x="51648" y="1012703"/>
                </a:lnTo>
                <a:lnTo>
                  <a:pt x="69533" y="1054660"/>
                </a:lnTo>
                <a:lnTo>
                  <a:pt x="89820" y="1095198"/>
                </a:lnTo>
                <a:lnTo>
                  <a:pt x="112413" y="1134220"/>
                </a:lnTo>
                <a:lnTo>
                  <a:pt x="137220" y="1171629"/>
                </a:lnTo>
                <a:lnTo>
                  <a:pt x="164146" y="1207327"/>
                </a:lnTo>
                <a:lnTo>
                  <a:pt x="193098" y="1241219"/>
                </a:lnTo>
                <a:lnTo>
                  <a:pt x="223983" y="1273206"/>
                </a:lnTo>
                <a:lnTo>
                  <a:pt x="256706" y="1303192"/>
                </a:lnTo>
                <a:lnTo>
                  <a:pt x="291174" y="1331080"/>
                </a:lnTo>
                <a:lnTo>
                  <a:pt x="327293" y="1356773"/>
                </a:lnTo>
                <a:lnTo>
                  <a:pt x="364969" y="1380173"/>
                </a:lnTo>
                <a:lnTo>
                  <a:pt x="404109" y="1401183"/>
                </a:lnTo>
                <a:lnTo>
                  <a:pt x="444619" y="1419707"/>
                </a:lnTo>
                <a:lnTo>
                  <a:pt x="486405" y="1435648"/>
                </a:lnTo>
                <a:lnTo>
                  <a:pt x="529374" y="1448908"/>
                </a:lnTo>
                <a:lnTo>
                  <a:pt x="573431" y="1459390"/>
                </a:lnTo>
                <a:lnTo>
                  <a:pt x="618484" y="1466997"/>
                </a:lnTo>
                <a:lnTo>
                  <a:pt x="664438" y="1471633"/>
                </a:lnTo>
                <a:lnTo>
                  <a:pt x="711200" y="1473200"/>
                </a:lnTo>
                <a:lnTo>
                  <a:pt x="757961" y="1471633"/>
                </a:lnTo>
                <a:lnTo>
                  <a:pt x="803915" y="1466997"/>
                </a:lnTo>
                <a:lnTo>
                  <a:pt x="848968" y="1459390"/>
                </a:lnTo>
                <a:lnTo>
                  <a:pt x="893025" y="1448908"/>
                </a:lnTo>
                <a:lnTo>
                  <a:pt x="935994" y="1435648"/>
                </a:lnTo>
                <a:lnTo>
                  <a:pt x="977780" y="1419707"/>
                </a:lnTo>
                <a:lnTo>
                  <a:pt x="1018290" y="1401183"/>
                </a:lnTo>
                <a:lnTo>
                  <a:pt x="1057430" y="1380173"/>
                </a:lnTo>
                <a:lnTo>
                  <a:pt x="1095106" y="1356773"/>
                </a:lnTo>
                <a:lnTo>
                  <a:pt x="1131225" y="1331080"/>
                </a:lnTo>
                <a:lnTo>
                  <a:pt x="1165693" y="1303192"/>
                </a:lnTo>
                <a:lnTo>
                  <a:pt x="1198416" y="1273206"/>
                </a:lnTo>
                <a:lnTo>
                  <a:pt x="1229301" y="1241219"/>
                </a:lnTo>
                <a:lnTo>
                  <a:pt x="1258253" y="1207327"/>
                </a:lnTo>
                <a:lnTo>
                  <a:pt x="1285179" y="1171629"/>
                </a:lnTo>
                <a:lnTo>
                  <a:pt x="1309986" y="1134220"/>
                </a:lnTo>
                <a:lnTo>
                  <a:pt x="1332579" y="1095198"/>
                </a:lnTo>
                <a:lnTo>
                  <a:pt x="1352866" y="1054660"/>
                </a:lnTo>
                <a:lnTo>
                  <a:pt x="1370751" y="1012703"/>
                </a:lnTo>
                <a:lnTo>
                  <a:pt x="1386142" y="969424"/>
                </a:lnTo>
                <a:lnTo>
                  <a:pt x="1398945" y="924921"/>
                </a:lnTo>
                <a:lnTo>
                  <a:pt x="1409066" y="879290"/>
                </a:lnTo>
                <a:lnTo>
                  <a:pt x="1416411" y="832628"/>
                </a:lnTo>
                <a:lnTo>
                  <a:pt x="1420887" y="785032"/>
                </a:lnTo>
                <a:lnTo>
                  <a:pt x="1422400" y="736600"/>
                </a:lnTo>
                <a:lnTo>
                  <a:pt x="1420887" y="688167"/>
                </a:lnTo>
                <a:lnTo>
                  <a:pt x="1416411" y="640571"/>
                </a:lnTo>
                <a:lnTo>
                  <a:pt x="1409066" y="593909"/>
                </a:lnTo>
                <a:lnTo>
                  <a:pt x="1398945" y="548278"/>
                </a:lnTo>
                <a:lnTo>
                  <a:pt x="1386142" y="503775"/>
                </a:lnTo>
                <a:lnTo>
                  <a:pt x="1370751" y="460496"/>
                </a:lnTo>
                <a:lnTo>
                  <a:pt x="1352866" y="418539"/>
                </a:lnTo>
                <a:lnTo>
                  <a:pt x="1332579" y="378001"/>
                </a:lnTo>
                <a:lnTo>
                  <a:pt x="1309986" y="338979"/>
                </a:lnTo>
                <a:lnTo>
                  <a:pt x="1285179" y="301570"/>
                </a:lnTo>
                <a:lnTo>
                  <a:pt x="1258253" y="265872"/>
                </a:lnTo>
                <a:lnTo>
                  <a:pt x="1229301" y="231980"/>
                </a:lnTo>
                <a:lnTo>
                  <a:pt x="1198416" y="199993"/>
                </a:lnTo>
                <a:lnTo>
                  <a:pt x="1165693" y="170007"/>
                </a:lnTo>
                <a:lnTo>
                  <a:pt x="1131225" y="142119"/>
                </a:lnTo>
                <a:lnTo>
                  <a:pt x="1095106" y="116426"/>
                </a:lnTo>
                <a:lnTo>
                  <a:pt x="1057430" y="93026"/>
                </a:lnTo>
                <a:lnTo>
                  <a:pt x="1018290" y="72016"/>
                </a:lnTo>
                <a:lnTo>
                  <a:pt x="977780" y="53492"/>
                </a:lnTo>
                <a:lnTo>
                  <a:pt x="935994" y="37551"/>
                </a:lnTo>
                <a:lnTo>
                  <a:pt x="893025" y="24291"/>
                </a:lnTo>
                <a:lnTo>
                  <a:pt x="848968" y="13809"/>
                </a:lnTo>
                <a:lnTo>
                  <a:pt x="803915" y="6202"/>
                </a:lnTo>
                <a:lnTo>
                  <a:pt x="757961" y="1566"/>
                </a:lnTo>
                <a:lnTo>
                  <a:pt x="71120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7600" y="381000"/>
            <a:ext cx="1422400" cy="1473200"/>
          </a:xfrm>
          <a:custGeom>
            <a:avLst/>
            <a:gdLst/>
            <a:ahLst/>
            <a:cxnLst/>
            <a:rect l="l" t="t" r="r" b="b"/>
            <a:pathLst>
              <a:path w="1422400" h="1473200">
                <a:moveTo>
                  <a:pt x="0" y="736600"/>
                </a:moveTo>
                <a:lnTo>
                  <a:pt x="1512" y="688167"/>
                </a:lnTo>
                <a:lnTo>
                  <a:pt x="5988" y="640571"/>
                </a:lnTo>
                <a:lnTo>
                  <a:pt x="13333" y="593909"/>
                </a:lnTo>
                <a:lnTo>
                  <a:pt x="23454" y="548278"/>
                </a:lnTo>
                <a:lnTo>
                  <a:pt x="36257" y="503775"/>
                </a:lnTo>
                <a:lnTo>
                  <a:pt x="51648" y="460496"/>
                </a:lnTo>
                <a:lnTo>
                  <a:pt x="69533" y="418539"/>
                </a:lnTo>
                <a:lnTo>
                  <a:pt x="89820" y="378001"/>
                </a:lnTo>
                <a:lnTo>
                  <a:pt x="112413" y="338979"/>
                </a:lnTo>
                <a:lnTo>
                  <a:pt x="137220" y="301570"/>
                </a:lnTo>
                <a:lnTo>
                  <a:pt x="164146" y="265872"/>
                </a:lnTo>
                <a:lnTo>
                  <a:pt x="193098" y="231980"/>
                </a:lnTo>
                <a:lnTo>
                  <a:pt x="223983" y="199993"/>
                </a:lnTo>
                <a:lnTo>
                  <a:pt x="256706" y="170007"/>
                </a:lnTo>
                <a:lnTo>
                  <a:pt x="291174" y="142119"/>
                </a:lnTo>
                <a:lnTo>
                  <a:pt x="327293" y="116426"/>
                </a:lnTo>
                <a:lnTo>
                  <a:pt x="364969" y="93026"/>
                </a:lnTo>
                <a:lnTo>
                  <a:pt x="404109" y="72016"/>
                </a:lnTo>
                <a:lnTo>
                  <a:pt x="444619" y="53492"/>
                </a:lnTo>
                <a:lnTo>
                  <a:pt x="486405" y="37551"/>
                </a:lnTo>
                <a:lnTo>
                  <a:pt x="529374" y="24291"/>
                </a:lnTo>
                <a:lnTo>
                  <a:pt x="573431" y="13809"/>
                </a:lnTo>
                <a:lnTo>
                  <a:pt x="618484" y="6202"/>
                </a:lnTo>
                <a:lnTo>
                  <a:pt x="664438" y="1566"/>
                </a:lnTo>
                <a:lnTo>
                  <a:pt x="711200" y="0"/>
                </a:lnTo>
                <a:lnTo>
                  <a:pt x="757961" y="1566"/>
                </a:lnTo>
                <a:lnTo>
                  <a:pt x="803915" y="6202"/>
                </a:lnTo>
                <a:lnTo>
                  <a:pt x="848968" y="13809"/>
                </a:lnTo>
                <a:lnTo>
                  <a:pt x="893025" y="24291"/>
                </a:lnTo>
                <a:lnTo>
                  <a:pt x="935994" y="37551"/>
                </a:lnTo>
                <a:lnTo>
                  <a:pt x="977780" y="53492"/>
                </a:lnTo>
                <a:lnTo>
                  <a:pt x="1018290" y="72016"/>
                </a:lnTo>
                <a:lnTo>
                  <a:pt x="1057430" y="93026"/>
                </a:lnTo>
                <a:lnTo>
                  <a:pt x="1095106" y="116426"/>
                </a:lnTo>
                <a:lnTo>
                  <a:pt x="1131225" y="142119"/>
                </a:lnTo>
                <a:lnTo>
                  <a:pt x="1165693" y="170007"/>
                </a:lnTo>
                <a:lnTo>
                  <a:pt x="1198416" y="199993"/>
                </a:lnTo>
                <a:lnTo>
                  <a:pt x="1229301" y="231980"/>
                </a:lnTo>
                <a:lnTo>
                  <a:pt x="1258253" y="265872"/>
                </a:lnTo>
                <a:lnTo>
                  <a:pt x="1285179" y="301570"/>
                </a:lnTo>
                <a:lnTo>
                  <a:pt x="1309986" y="338979"/>
                </a:lnTo>
                <a:lnTo>
                  <a:pt x="1332579" y="378001"/>
                </a:lnTo>
                <a:lnTo>
                  <a:pt x="1352866" y="418539"/>
                </a:lnTo>
                <a:lnTo>
                  <a:pt x="1370751" y="460496"/>
                </a:lnTo>
                <a:lnTo>
                  <a:pt x="1386142" y="503775"/>
                </a:lnTo>
                <a:lnTo>
                  <a:pt x="1398945" y="548278"/>
                </a:lnTo>
                <a:lnTo>
                  <a:pt x="1409066" y="593909"/>
                </a:lnTo>
                <a:lnTo>
                  <a:pt x="1416411" y="640571"/>
                </a:lnTo>
                <a:lnTo>
                  <a:pt x="1420887" y="688167"/>
                </a:lnTo>
                <a:lnTo>
                  <a:pt x="1422400" y="736600"/>
                </a:lnTo>
                <a:lnTo>
                  <a:pt x="1420887" y="785032"/>
                </a:lnTo>
                <a:lnTo>
                  <a:pt x="1416411" y="832628"/>
                </a:lnTo>
                <a:lnTo>
                  <a:pt x="1409066" y="879290"/>
                </a:lnTo>
                <a:lnTo>
                  <a:pt x="1398945" y="924921"/>
                </a:lnTo>
                <a:lnTo>
                  <a:pt x="1386142" y="969424"/>
                </a:lnTo>
                <a:lnTo>
                  <a:pt x="1370751" y="1012703"/>
                </a:lnTo>
                <a:lnTo>
                  <a:pt x="1352866" y="1054660"/>
                </a:lnTo>
                <a:lnTo>
                  <a:pt x="1332579" y="1095198"/>
                </a:lnTo>
                <a:lnTo>
                  <a:pt x="1309986" y="1134220"/>
                </a:lnTo>
                <a:lnTo>
                  <a:pt x="1285179" y="1171629"/>
                </a:lnTo>
                <a:lnTo>
                  <a:pt x="1258253" y="1207327"/>
                </a:lnTo>
                <a:lnTo>
                  <a:pt x="1229301" y="1241219"/>
                </a:lnTo>
                <a:lnTo>
                  <a:pt x="1198416" y="1273206"/>
                </a:lnTo>
                <a:lnTo>
                  <a:pt x="1165693" y="1303192"/>
                </a:lnTo>
                <a:lnTo>
                  <a:pt x="1131225" y="1331080"/>
                </a:lnTo>
                <a:lnTo>
                  <a:pt x="1095106" y="1356773"/>
                </a:lnTo>
                <a:lnTo>
                  <a:pt x="1057430" y="1380173"/>
                </a:lnTo>
                <a:lnTo>
                  <a:pt x="1018290" y="1401183"/>
                </a:lnTo>
                <a:lnTo>
                  <a:pt x="977780" y="1419707"/>
                </a:lnTo>
                <a:lnTo>
                  <a:pt x="935994" y="1435648"/>
                </a:lnTo>
                <a:lnTo>
                  <a:pt x="893025" y="1448908"/>
                </a:lnTo>
                <a:lnTo>
                  <a:pt x="848968" y="1459390"/>
                </a:lnTo>
                <a:lnTo>
                  <a:pt x="803915" y="1466997"/>
                </a:lnTo>
                <a:lnTo>
                  <a:pt x="757961" y="1471633"/>
                </a:lnTo>
                <a:lnTo>
                  <a:pt x="711200" y="1473200"/>
                </a:lnTo>
                <a:lnTo>
                  <a:pt x="664438" y="1471633"/>
                </a:lnTo>
                <a:lnTo>
                  <a:pt x="618484" y="1466997"/>
                </a:lnTo>
                <a:lnTo>
                  <a:pt x="573431" y="1459390"/>
                </a:lnTo>
                <a:lnTo>
                  <a:pt x="529374" y="1448908"/>
                </a:lnTo>
                <a:lnTo>
                  <a:pt x="486405" y="1435648"/>
                </a:lnTo>
                <a:lnTo>
                  <a:pt x="444619" y="1419707"/>
                </a:lnTo>
                <a:lnTo>
                  <a:pt x="404109" y="1401183"/>
                </a:lnTo>
                <a:lnTo>
                  <a:pt x="364969" y="1380173"/>
                </a:lnTo>
                <a:lnTo>
                  <a:pt x="327293" y="1356773"/>
                </a:lnTo>
                <a:lnTo>
                  <a:pt x="291174" y="1331080"/>
                </a:lnTo>
                <a:lnTo>
                  <a:pt x="256706" y="1303192"/>
                </a:lnTo>
                <a:lnTo>
                  <a:pt x="223983" y="1273206"/>
                </a:lnTo>
                <a:lnTo>
                  <a:pt x="193098" y="1241219"/>
                </a:lnTo>
                <a:lnTo>
                  <a:pt x="164146" y="1207327"/>
                </a:lnTo>
                <a:lnTo>
                  <a:pt x="137220" y="1171629"/>
                </a:lnTo>
                <a:lnTo>
                  <a:pt x="112413" y="1134220"/>
                </a:lnTo>
                <a:lnTo>
                  <a:pt x="89820" y="1095198"/>
                </a:lnTo>
                <a:lnTo>
                  <a:pt x="69533" y="1054660"/>
                </a:lnTo>
                <a:lnTo>
                  <a:pt x="51648" y="1012703"/>
                </a:lnTo>
                <a:lnTo>
                  <a:pt x="36257" y="969424"/>
                </a:lnTo>
                <a:lnTo>
                  <a:pt x="23454" y="924921"/>
                </a:lnTo>
                <a:lnTo>
                  <a:pt x="13333" y="879290"/>
                </a:lnTo>
                <a:lnTo>
                  <a:pt x="5988" y="832628"/>
                </a:lnTo>
                <a:lnTo>
                  <a:pt x="1512" y="785032"/>
                </a:lnTo>
                <a:lnTo>
                  <a:pt x="0" y="736600"/>
                </a:lnTo>
                <a:close/>
              </a:path>
            </a:pathLst>
          </a:custGeom>
          <a:ln w="952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26739" y="2540000"/>
            <a:ext cx="168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Reticulocyte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5200" y="4648200"/>
            <a:ext cx="21336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81800" y="480060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1028700" y="0"/>
                </a:moveTo>
                <a:lnTo>
                  <a:pt x="980274" y="1119"/>
                </a:lnTo>
                <a:lnTo>
                  <a:pt x="932425" y="4445"/>
                </a:lnTo>
                <a:lnTo>
                  <a:pt x="885201" y="9928"/>
                </a:lnTo>
                <a:lnTo>
                  <a:pt x="838652" y="17519"/>
                </a:lnTo>
                <a:lnTo>
                  <a:pt x="792828" y="27168"/>
                </a:lnTo>
                <a:lnTo>
                  <a:pt x="747778" y="38826"/>
                </a:lnTo>
                <a:lnTo>
                  <a:pt x="703551" y="52443"/>
                </a:lnTo>
                <a:lnTo>
                  <a:pt x="660197" y="67971"/>
                </a:lnTo>
                <a:lnTo>
                  <a:pt x="617764" y="85359"/>
                </a:lnTo>
                <a:lnTo>
                  <a:pt x="576304" y="104558"/>
                </a:lnTo>
                <a:lnTo>
                  <a:pt x="535864" y="125519"/>
                </a:lnTo>
                <a:lnTo>
                  <a:pt x="496494" y="148192"/>
                </a:lnTo>
                <a:lnTo>
                  <a:pt x="458244" y="172529"/>
                </a:lnTo>
                <a:lnTo>
                  <a:pt x="421163" y="198479"/>
                </a:lnTo>
                <a:lnTo>
                  <a:pt x="385300" y="225994"/>
                </a:lnTo>
                <a:lnTo>
                  <a:pt x="350706" y="255023"/>
                </a:lnTo>
                <a:lnTo>
                  <a:pt x="317428" y="285518"/>
                </a:lnTo>
                <a:lnTo>
                  <a:pt x="285518" y="317428"/>
                </a:lnTo>
                <a:lnTo>
                  <a:pt x="255023" y="350706"/>
                </a:lnTo>
                <a:lnTo>
                  <a:pt x="225994" y="385300"/>
                </a:lnTo>
                <a:lnTo>
                  <a:pt x="198479" y="421163"/>
                </a:lnTo>
                <a:lnTo>
                  <a:pt x="172529" y="458244"/>
                </a:lnTo>
                <a:lnTo>
                  <a:pt x="148192" y="496494"/>
                </a:lnTo>
                <a:lnTo>
                  <a:pt x="125519" y="535864"/>
                </a:lnTo>
                <a:lnTo>
                  <a:pt x="104558" y="576304"/>
                </a:lnTo>
                <a:lnTo>
                  <a:pt x="85359" y="617764"/>
                </a:lnTo>
                <a:lnTo>
                  <a:pt x="67971" y="660197"/>
                </a:lnTo>
                <a:lnTo>
                  <a:pt x="52443" y="703551"/>
                </a:lnTo>
                <a:lnTo>
                  <a:pt x="38826" y="747778"/>
                </a:lnTo>
                <a:lnTo>
                  <a:pt x="27168" y="792828"/>
                </a:lnTo>
                <a:lnTo>
                  <a:pt x="17519" y="838652"/>
                </a:lnTo>
                <a:lnTo>
                  <a:pt x="9928" y="885201"/>
                </a:lnTo>
                <a:lnTo>
                  <a:pt x="4445" y="932425"/>
                </a:lnTo>
                <a:lnTo>
                  <a:pt x="1119" y="980274"/>
                </a:lnTo>
                <a:lnTo>
                  <a:pt x="0" y="1028700"/>
                </a:lnTo>
                <a:lnTo>
                  <a:pt x="1119" y="1077125"/>
                </a:lnTo>
                <a:lnTo>
                  <a:pt x="4445" y="1124974"/>
                </a:lnTo>
                <a:lnTo>
                  <a:pt x="9928" y="1172198"/>
                </a:lnTo>
                <a:lnTo>
                  <a:pt x="17519" y="1218747"/>
                </a:lnTo>
                <a:lnTo>
                  <a:pt x="27168" y="1264571"/>
                </a:lnTo>
                <a:lnTo>
                  <a:pt x="38826" y="1309621"/>
                </a:lnTo>
                <a:lnTo>
                  <a:pt x="52443" y="1353848"/>
                </a:lnTo>
                <a:lnTo>
                  <a:pt x="67971" y="1397202"/>
                </a:lnTo>
                <a:lnTo>
                  <a:pt x="85359" y="1439635"/>
                </a:lnTo>
                <a:lnTo>
                  <a:pt x="104558" y="1481095"/>
                </a:lnTo>
                <a:lnTo>
                  <a:pt x="125519" y="1521535"/>
                </a:lnTo>
                <a:lnTo>
                  <a:pt x="148192" y="1560905"/>
                </a:lnTo>
                <a:lnTo>
                  <a:pt x="172529" y="1599155"/>
                </a:lnTo>
                <a:lnTo>
                  <a:pt x="198479" y="1636236"/>
                </a:lnTo>
                <a:lnTo>
                  <a:pt x="225994" y="1672099"/>
                </a:lnTo>
                <a:lnTo>
                  <a:pt x="255023" y="1706693"/>
                </a:lnTo>
                <a:lnTo>
                  <a:pt x="285518" y="1739971"/>
                </a:lnTo>
                <a:lnTo>
                  <a:pt x="317428" y="1771881"/>
                </a:lnTo>
                <a:lnTo>
                  <a:pt x="350706" y="1802376"/>
                </a:lnTo>
                <a:lnTo>
                  <a:pt x="385300" y="1831405"/>
                </a:lnTo>
                <a:lnTo>
                  <a:pt x="421163" y="1858920"/>
                </a:lnTo>
                <a:lnTo>
                  <a:pt x="458244" y="1884870"/>
                </a:lnTo>
                <a:lnTo>
                  <a:pt x="496494" y="1909207"/>
                </a:lnTo>
                <a:lnTo>
                  <a:pt x="535864" y="1931880"/>
                </a:lnTo>
                <a:lnTo>
                  <a:pt x="576304" y="1952841"/>
                </a:lnTo>
                <a:lnTo>
                  <a:pt x="617764" y="1972040"/>
                </a:lnTo>
                <a:lnTo>
                  <a:pt x="660197" y="1989428"/>
                </a:lnTo>
                <a:lnTo>
                  <a:pt x="703551" y="2004956"/>
                </a:lnTo>
                <a:lnTo>
                  <a:pt x="747778" y="2018573"/>
                </a:lnTo>
                <a:lnTo>
                  <a:pt x="792828" y="2030231"/>
                </a:lnTo>
                <a:lnTo>
                  <a:pt x="838652" y="2039880"/>
                </a:lnTo>
                <a:lnTo>
                  <a:pt x="885201" y="2047471"/>
                </a:lnTo>
                <a:lnTo>
                  <a:pt x="932425" y="2052954"/>
                </a:lnTo>
                <a:lnTo>
                  <a:pt x="980274" y="2056280"/>
                </a:lnTo>
                <a:lnTo>
                  <a:pt x="1028700" y="2057400"/>
                </a:lnTo>
                <a:lnTo>
                  <a:pt x="1077125" y="2056280"/>
                </a:lnTo>
                <a:lnTo>
                  <a:pt x="1124974" y="2052954"/>
                </a:lnTo>
                <a:lnTo>
                  <a:pt x="1172198" y="2047471"/>
                </a:lnTo>
                <a:lnTo>
                  <a:pt x="1218747" y="2039880"/>
                </a:lnTo>
                <a:lnTo>
                  <a:pt x="1264571" y="2030231"/>
                </a:lnTo>
                <a:lnTo>
                  <a:pt x="1309621" y="2018573"/>
                </a:lnTo>
                <a:lnTo>
                  <a:pt x="1353848" y="2004956"/>
                </a:lnTo>
                <a:lnTo>
                  <a:pt x="1397202" y="1989428"/>
                </a:lnTo>
                <a:lnTo>
                  <a:pt x="1439635" y="1972040"/>
                </a:lnTo>
                <a:lnTo>
                  <a:pt x="1481095" y="1952841"/>
                </a:lnTo>
                <a:lnTo>
                  <a:pt x="1521535" y="1931880"/>
                </a:lnTo>
                <a:lnTo>
                  <a:pt x="1560905" y="1909207"/>
                </a:lnTo>
                <a:lnTo>
                  <a:pt x="1599155" y="1884870"/>
                </a:lnTo>
                <a:lnTo>
                  <a:pt x="1636236" y="1858920"/>
                </a:lnTo>
                <a:lnTo>
                  <a:pt x="1672099" y="1831405"/>
                </a:lnTo>
                <a:lnTo>
                  <a:pt x="1706693" y="1802376"/>
                </a:lnTo>
                <a:lnTo>
                  <a:pt x="1739971" y="1771881"/>
                </a:lnTo>
                <a:lnTo>
                  <a:pt x="1771881" y="1739971"/>
                </a:lnTo>
                <a:lnTo>
                  <a:pt x="1802376" y="1706693"/>
                </a:lnTo>
                <a:lnTo>
                  <a:pt x="1831405" y="1672099"/>
                </a:lnTo>
                <a:lnTo>
                  <a:pt x="1858920" y="1636236"/>
                </a:lnTo>
                <a:lnTo>
                  <a:pt x="1884870" y="1599155"/>
                </a:lnTo>
                <a:lnTo>
                  <a:pt x="1909207" y="1560905"/>
                </a:lnTo>
                <a:lnTo>
                  <a:pt x="1931880" y="1521535"/>
                </a:lnTo>
                <a:lnTo>
                  <a:pt x="1952841" y="1481095"/>
                </a:lnTo>
                <a:lnTo>
                  <a:pt x="1972040" y="1439635"/>
                </a:lnTo>
                <a:lnTo>
                  <a:pt x="1989428" y="1397202"/>
                </a:lnTo>
                <a:lnTo>
                  <a:pt x="2004956" y="1353848"/>
                </a:lnTo>
                <a:lnTo>
                  <a:pt x="2018573" y="1309621"/>
                </a:lnTo>
                <a:lnTo>
                  <a:pt x="2030231" y="1264571"/>
                </a:lnTo>
                <a:lnTo>
                  <a:pt x="2039880" y="1218747"/>
                </a:lnTo>
                <a:lnTo>
                  <a:pt x="2047471" y="1172198"/>
                </a:lnTo>
                <a:lnTo>
                  <a:pt x="2052954" y="1124974"/>
                </a:lnTo>
                <a:lnTo>
                  <a:pt x="2056280" y="1077125"/>
                </a:lnTo>
                <a:lnTo>
                  <a:pt x="2057400" y="1028700"/>
                </a:lnTo>
                <a:lnTo>
                  <a:pt x="2056280" y="980274"/>
                </a:lnTo>
                <a:lnTo>
                  <a:pt x="2052954" y="932425"/>
                </a:lnTo>
                <a:lnTo>
                  <a:pt x="2047471" y="885201"/>
                </a:lnTo>
                <a:lnTo>
                  <a:pt x="2039880" y="838652"/>
                </a:lnTo>
                <a:lnTo>
                  <a:pt x="2030231" y="792828"/>
                </a:lnTo>
                <a:lnTo>
                  <a:pt x="2018573" y="747778"/>
                </a:lnTo>
                <a:lnTo>
                  <a:pt x="2004956" y="703551"/>
                </a:lnTo>
                <a:lnTo>
                  <a:pt x="1989428" y="660197"/>
                </a:lnTo>
                <a:lnTo>
                  <a:pt x="1972040" y="617764"/>
                </a:lnTo>
                <a:lnTo>
                  <a:pt x="1952841" y="576304"/>
                </a:lnTo>
                <a:lnTo>
                  <a:pt x="1931880" y="535864"/>
                </a:lnTo>
                <a:lnTo>
                  <a:pt x="1909207" y="496494"/>
                </a:lnTo>
                <a:lnTo>
                  <a:pt x="1884870" y="458244"/>
                </a:lnTo>
                <a:lnTo>
                  <a:pt x="1858920" y="421163"/>
                </a:lnTo>
                <a:lnTo>
                  <a:pt x="1831405" y="385300"/>
                </a:lnTo>
                <a:lnTo>
                  <a:pt x="1802376" y="350706"/>
                </a:lnTo>
                <a:lnTo>
                  <a:pt x="1771881" y="317428"/>
                </a:lnTo>
                <a:lnTo>
                  <a:pt x="1739971" y="285518"/>
                </a:lnTo>
                <a:lnTo>
                  <a:pt x="1706693" y="255023"/>
                </a:lnTo>
                <a:lnTo>
                  <a:pt x="1672099" y="225994"/>
                </a:lnTo>
                <a:lnTo>
                  <a:pt x="1636236" y="198479"/>
                </a:lnTo>
                <a:lnTo>
                  <a:pt x="1599155" y="172529"/>
                </a:lnTo>
                <a:lnTo>
                  <a:pt x="1560905" y="148192"/>
                </a:lnTo>
                <a:lnTo>
                  <a:pt x="1521535" y="125519"/>
                </a:lnTo>
                <a:lnTo>
                  <a:pt x="1481095" y="104558"/>
                </a:lnTo>
                <a:lnTo>
                  <a:pt x="1439635" y="85359"/>
                </a:lnTo>
                <a:lnTo>
                  <a:pt x="1397202" y="67971"/>
                </a:lnTo>
                <a:lnTo>
                  <a:pt x="1353848" y="52443"/>
                </a:lnTo>
                <a:lnTo>
                  <a:pt x="1309621" y="38826"/>
                </a:lnTo>
                <a:lnTo>
                  <a:pt x="1264571" y="27168"/>
                </a:lnTo>
                <a:lnTo>
                  <a:pt x="1218747" y="17519"/>
                </a:lnTo>
                <a:lnTo>
                  <a:pt x="1172198" y="9928"/>
                </a:lnTo>
                <a:lnTo>
                  <a:pt x="1124974" y="4445"/>
                </a:lnTo>
                <a:lnTo>
                  <a:pt x="1077125" y="1119"/>
                </a:lnTo>
                <a:lnTo>
                  <a:pt x="10287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6600" y="51054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685800" y="0"/>
                </a:moveTo>
                <a:lnTo>
                  <a:pt x="636823" y="1721"/>
                </a:lnTo>
                <a:lnTo>
                  <a:pt x="588776" y="6810"/>
                </a:lnTo>
                <a:lnTo>
                  <a:pt x="541774" y="15149"/>
                </a:lnTo>
                <a:lnTo>
                  <a:pt x="495934" y="26622"/>
                </a:lnTo>
                <a:lnTo>
                  <a:pt x="451371" y="41114"/>
                </a:lnTo>
                <a:lnTo>
                  <a:pt x="408202" y="58508"/>
                </a:lnTo>
                <a:lnTo>
                  <a:pt x="366542" y="78688"/>
                </a:lnTo>
                <a:lnTo>
                  <a:pt x="326508" y="101539"/>
                </a:lnTo>
                <a:lnTo>
                  <a:pt x="288216" y="126943"/>
                </a:lnTo>
                <a:lnTo>
                  <a:pt x="251782" y="154786"/>
                </a:lnTo>
                <a:lnTo>
                  <a:pt x="217321" y="184951"/>
                </a:lnTo>
                <a:lnTo>
                  <a:pt x="184951" y="217321"/>
                </a:lnTo>
                <a:lnTo>
                  <a:pt x="154786" y="251782"/>
                </a:lnTo>
                <a:lnTo>
                  <a:pt x="126943" y="288216"/>
                </a:lnTo>
                <a:lnTo>
                  <a:pt x="101539" y="326508"/>
                </a:lnTo>
                <a:lnTo>
                  <a:pt x="78688" y="366542"/>
                </a:lnTo>
                <a:lnTo>
                  <a:pt x="58508" y="408202"/>
                </a:lnTo>
                <a:lnTo>
                  <a:pt x="41114" y="451371"/>
                </a:lnTo>
                <a:lnTo>
                  <a:pt x="26622" y="495934"/>
                </a:lnTo>
                <a:lnTo>
                  <a:pt x="15149" y="541774"/>
                </a:lnTo>
                <a:lnTo>
                  <a:pt x="6810" y="588776"/>
                </a:lnTo>
                <a:lnTo>
                  <a:pt x="1721" y="636823"/>
                </a:lnTo>
                <a:lnTo>
                  <a:pt x="0" y="685800"/>
                </a:lnTo>
                <a:lnTo>
                  <a:pt x="1721" y="734776"/>
                </a:lnTo>
                <a:lnTo>
                  <a:pt x="6810" y="782823"/>
                </a:lnTo>
                <a:lnTo>
                  <a:pt x="15149" y="829825"/>
                </a:lnTo>
                <a:lnTo>
                  <a:pt x="26622" y="875665"/>
                </a:lnTo>
                <a:lnTo>
                  <a:pt x="41114" y="920228"/>
                </a:lnTo>
                <a:lnTo>
                  <a:pt x="58508" y="963397"/>
                </a:lnTo>
                <a:lnTo>
                  <a:pt x="78688" y="1005057"/>
                </a:lnTo>
                <a:lnTo>
                  <a:pt x="101539" y="1045091"/>
                </a:lnTo>
                <a:lnTo>
                  <a:pt x="126943" y="1083383"/>
                </a:lnTo>
                <a:lnTo>
                  <a:pt x="154786" y="1119817"/>
                </a:lnTo>
                <a:lnTo>
                  <a:pt x="184951" y="1154278"/>
                </a:lnTo>
                <a:lnTo>
                  <a:pt x="217321" y="1186648"/>
                </a:lnTo>
                <a:lnTo>
                  <a:pt x="251782" y="1216813"/>
                </a:lnTo>
                <a:lnTo>
                  <a:pt x="288216" y="1244656"/>
                </a:lnTo>
                <a:lnTo>
                  <a:pt x="326508" y="1270060"/>
                </a:lnTo>
                <a:lnTo>
                  <a:pt x="366542" y="1292911"/>
                </a:lnTo>
                <a:lnTo>
                  <a:pt x="408202" y="1313091"/>
                </a:lnTo>
                <a:lnTo>
                  <a:pt x="451371" y="1330485"/>
                </a:lnTo>
                <a:lnTo>
                  <a:pt x="495934" y="1344977"/>
                </a:lnTo>
                <a:lnTo>
                  <a:pt x="541774" y="1356450"/>
                </a:lnTo>
                <a:lnTo>
                  <a:pt x="588776" y="1364789"/>
                </a:lnTo>
                <a:lnTo>
                  <a:pt x="636823" y="1369878"/>
                </a:lnTo>
                <a:lnTo>
                  <a:pt x="685800" y="1371600"/>
                </a:lnTo>
                <a:lnTo>
                  <a:pt x="734776" y="1369878"/>
                </a:lnTo>
                <a:lnTo>
                  <a:pt x="782823" y="1364789"/>
                </a:lnTo>
                <a:lnTo>
                  <a:pt x="829825" y="1356450"/>
                </a:lnTo>
                <a:lnTo>
                  <a:pt x="875665" y="1344977"/>
                </a:lnTo>
                <a:lnTo>
                  <a:pt x="920228" y="1330485"/>
                </a:lnTo>
                <a:lnTo>
                  <a:pt x="963397" y="1313091"/>
                </a:lnTo>
                <a:lnTo>
                  <a:pt x="1005057" y="1292911"/>
                </a:lnTo>
                <a:lnTo>
                  <a:pt x="1045091" y="1270060"/>
                </a:lnTo>
                <a:lnTo>
                  <a:pt x="1083383" y="1244656"/>
                </a:lnTo>
                <a:lnTo>
                  <a:pt x="1119817" y="1216813"/>
                </a:lnTo>
                <a:lnTo>
                  <a:pt x="1154278" y="1186648"/>
                </a:lnTo>
                <a:lnTo>
                  <a:pt x="1186648" y="1154278"/>
                </a:lnTo>
                <a:lnTo>
                  <a:pt x="1216813" y="1119817"/>
                </a:lnTo>
                <a:lnTo>
                  <a:pt x="1244656" y="1083383"/>
                </a:lnTo>
                <a:lnTo>
                  <a:pt x="1270060" y="1045091"/>
                </a:lnTo>
                <a:lnTo>
                  <a:pt x="1292911" y="1005057"/>
                </a:lnTo>
                <a:lnTo>
                  <a:pt x="1313091" y="963397"/>
                </a:lnTo>
                <a:lnTo>
                  <a:pt x="1330485" y="920228"/>
                </a:lnTo>
                <a:lnTo>
                  <a:pt x="1344977" y="875665"/>
                </a:lnTo>
                <a:lnTo>
                  <a:pt x="1356450" y="829825"/>
                </a:lnTo>
                <a:lnTo>
                  <a:pt x="1364789" y="782823"/>
                </a:lnTo>
                <a:lnTo>
                  <a:pt x="1369878" y="734776"/>
                </a:lnTo>
                <a:lnTo>
                  <a:pt x="1371600" y="685800"/>
                </a:lnTo>
                <a:lnTo>
                  <a:pt x="1369878" y="636823"/>
                </a:lnTo>
                <a:lnTo>
                  <a:pt x="1364789" y="588776"/>
                </a:lnTo>
                <a:lnTo>
                  <a:pt x="1356450" y="541774"/>
                </a:lnTo>
                <a:lnTo>
                  <a:pt x="1344977" y="495934"/>
                </a:lnTo>
                <a:lnTo>
                  <a:pt x="1330485" y="451371"/>
                </a:lnTo>
                <a:lnTo>
                  <a:pt x="1313091" y="408202"/>
                </a:lnTo>
                <a:lnTo>
                  <a:pt x="1292911" y="366542"/>
                </a:lnTo>
                <a:lnTo>
                  <a:pt x="1270060" y="326508"/>
                </a:lnTo>
                <a:lnTo>
                  <a:pt x="1244656" y="288216"/>
                </a:lnTo>
                <a:lnTo>
                  <a:pt x="1216813" y="251782"/>
                </a:lnTo>
                <a:lnTo>
                  <a:pt x="1186648" y="217321"/>
                </a:lnTo>
                <a:lnTo>
                  <a:pt x="1154278" y="184951"/>
                </a:lnTo>
                <a:lnTo>
                  <a:pt x="1119817" y="154786"/>
                </a:lnTo>
                <a:lnTo>
                  <a:pt x="1083383" y="126943"/>
                </a:lnTo>
                <a:lnTo>
                  <a:pt x="1045091" y="101539"/>
                </a:lnTo>
                <a:lnTo>
                  <a:pt x="1005057" y="78688"/>
                </a:lnTo>
                <a:lnTo>
                  <a:pt x="963397" y="58508"/>
                </a:lnTo>
                <a:lnTo>
                  <a:pt x="920228" y="41114"/>
                </a:lnTo>
                <a:lnTo>
                  <a:pt x="875665" y="26622"/>
                </a:lnTo>
                <a:lnTo>
                  <a:pt x="829825" y="15149"/>
                </a:lnTo>
                <a:lnTo>
                  <a:pt x="782823" y="6810"/>
                </a:lnTo>
                <a:lnTo>
                  <a:pt x="734776" y="1721"/>
                </a:lnTo>
                <a:lnTo>
                  <a:pt x="6858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600" y="51054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685800"/>
                </a:moveTo>
                <a:lnTo>
                  <a:pt x="1721" y="636823"/>
                </a:lnTo>
                <a:lnTo>
                  <a:pt x="6810" y="588776"/>
                </a:lnTo>
                <a:lnTo>
                  <a:pt x="15149" y="541774"/>
                </a:lnTo>
                <a:lnTo>
                  <a:pt x="26622" y="495934"/>
                </a:lnTo>
                <a:lnTo>
                  <a:pt x="41114" y="451371"/>
                </a:lnTo>
                <a:lnTo>
                  <a:pt x="58508" y="408202"/>
                </a:lnTo>
                <a:lnTo>
                  <a:pt x="78688" y="366542"/>
                </a:lnTo>
                <a:lnTo>
                  <a:pt x="101539" y="326508"/>
                </a:lnTo>
                <a:lnTo>
                  <a:pt x="126943" y="288216"/>
                </a:lnTo>
                <a:lnTo>
                  <a:pt x="154786" y="251782"/>
                </a:lnTo>
                <a:lnTo>
                  <a:pt x="184951" y="217321"/>
                </a:lnTo>
                <a:lnTo>
                  <a:pt x="217321" y="184951"/>
                </a:lnTo>
                <a:lnTo>
                  <a:pt x="251782" y="154786"/>
                </a:lnTo>
                <a:lnTo>
                  <a:pt x="288216" y="126943"/>
                </a:lnTo>
                <a:lnTo>
                  <a:pt x="326508" y="101539"/>
                </a:lnTo>
                <a:lnTo>
                  <a:pt x="366542" y="78688"/>
                </a:lnTo>
                <a:lnTo>
                  <a:pt x="408202" y="58508"/>
                </a:lnTo>
                <a:lnTo>
                  <a:pt x="451371" y="41114"/>
                </a:lnTo>
                <a:lnTo>
                  <a:pt x="495934" y="26622"/>
                </a:lnTo>
                <a:lnTo>
                  <a:pt x="541774" y="15149"/>
                </a:lnTo>
                <a:lnTo>
                  <a:pt x="588776" y="6810"/>
                </a:lnTo>
                <a:lnTo>
                  <a:pt x="636823" y="1721"/>
                </a:lnTo>
                <a:lnTo>
                  <a:pt x="685800" y="0"/>
                </a:lnTo>
                <a:lnTo>
                  <a:pt x="734776" y="1721"/>
                </a:lnTo>
                <a:lnTo>
                  <a:pt x="782823" y="6810"/>
                </a:lnTo>
                <a:lnTo>
                  <a:pt x="829825" y="15149"/>
                </a:lnTo>
                <a:lnTo>
                  <a:pt x="875665" y="26622"/>
                </a:lnTo>
                <a:lnTo>
                  <a:pt x="920228" y="41114"/>
                </a:lnTo>
                <a:lnTo>
                  <a:pt x="963397" y="58508"/>
                </a:lnTo>
                <a:lnTo>
                  <a:pt x="1005057" y="78688"/>
                </a:lnTo>
                <a:lnTo>
                  <a:pt x="1045091" y="101539"/>
                </a:lnTo>
                <a:lnTo>
                  <a:pt x="1083383" y="126943"/>
                </a:lnTo>
                <a:lnTo>
                  <a:pt x="1119817" y="154786"/>
                </a:lnTo>
                <a:lnTo>
                  <a:pt x="1154278" y="184951"/>
                </a:lnTo>
                <a:lnTo>
                  <a:pt x="1186648" y="217321"/>
                </a:lnTo>
                <a:lnTo>
                  <a:pt x="1216813" y="251782"/>
                </a:lnTo>
                <a:lnTo>
                  <a:pt x="1244656" y="288216"/>
                </a:lnTo>
                <a:lnTo>
                  <a:pt x="1270060" y="326508"/>
                </a:lnTo>
                <a:lnTo>
                  <a:pt x="1292911" y="366542"/>
                </a:lnTo>
                <a:lnTo>
                  <a:pt x="1313091" y="408202"/>
                </a:lnTo>
                <a:lnTo>
                  <a:pt x="1330485" y="451371"/>
                </a:lnTo>
                <a:lnTo>
                  <a:pt x="1344977" y="495934"/>
                </a:lnTo>
                <a:lnTo>
                  <a:pt x="1356450" y="541774"/>
                </a:lnTo>
                <a:lnTo>
                  <a:pt x="1364789" y="588776"/>
                </a:lnTo>
                <a:lnTo>
                  <a:pt x="1369878" y="636823"/>
                </a:lnTo>
                <a:lnTo>
                  <a:pt x="1371600" y="685800"/>
                </a:lnTo>
                <a:lnTo>
                  <a:pt x="1369878" y="734776"/>
                </a:lnTo>
                <a:lnTo>
                  <a:pt x="1364789" y="782823"/>
                </a:lnTo>
                <a:lnTo>
                  <a:pt x="1356450" y="829825"/>
                </a:lnTo>
                <a:lnTo>
                  <a:pt x="1344977" y="875665"/>
                </a:lnTo>
                <a:lnTo>
                  <a:pt x="1330485" y="920228"/>
                </a:lnTo>
                <a:lnTo>
                  <a:pt x="1313091" y="963397"/>
                </a:lnTo>
                <a:lnTo>
                  <a:pt x="1292911" y="1005057"/>
                </a:lnTo>
                <a:lnTo>
                  <a:pt x="1270060" y="1045091"/>
                </a:lnTo>
                <a:lnTo>
                  <a:pt x="1244656" y="1083383"/>
                </a:lnTo>
                <a:lnTo>
                  <a:pt x="1216813" y="1119817"/>
                </a:lnTo>
                <a:lnTo>
                  <a:pt x="1186648" y="1154278"/>
                </a:lnTo>
                <a:lnTo>
                  <a:pt x="1154278" y="1186648"/>
                </a:lnTo>
                <a:lnTo>
                  <a:pt x="1119817" y="1216813"/>
                </a:lnTo>
                <a:lnTo>
                  <a:pt x="1083383" y="1244656"/>
                </a:lnTo>
                <a:lnTo>
                  <a:pt x="1045091" y="1270060"/>
                </a:lnTo>
                <a:lnTo>
                  <a:pt x="1005057" y="1292911"/>
                </a:lnTo>
                <a:lnTo>
                  <a:pt x="963397" y="1313091"/>
                </a:lnTo>
                <a:lnTo>
                  <a:pt x="920228" y="1330485"/>
                </a:lnTo>
                <a:lnTo>
                  <a:pt x="875665" y="1344977"/>
                </a:lnTo>
                <a:lnTo>
                  <a:pt x="829825" y="1356450"/>
                </a:lnTo>
                <a:lnTo>
                  <a:pt x="782823" y="1364789"/>
                </a:lnTo>
                <a:lnTo>
                  <a:pt x="734776" y="1369878"/>
                </a:lnTo>
                <a:lnTo>
                  <a:pt x="685800" y="1371600"/>
                </a:lnTo>
                <a:lnTo>
                  <a:pt x="636823" y="1369878"/>
                </a:lnTo>
                <a:lnTo>
                  <a:pt x="588776" y="1364789"/>
                </a:lnTo>
                <a:lnTo>
                  <a:pt x="541774" y="1356450"/>
                </a:lnTo>
                <a:lnTo>
                  <a:pt x="495934" y="1344977"/>
                </a:lnTo>
                <a:lnTo>
                  <a:pt x="451371" y="1330485"/>
                </a:lnTo>
                <a:lnTo>
                  <a:pt x="408202" y="1313091"/>
                </a:lnTo>
                <a:lnTo>
                  <a:pt x="366542" y="1292911"/>
                </a:lnTo>
                <a:lnTo>
                  <a:pt x="326508" y="1270060"/>
                </a:lnTo>
                <a:lnTo>
                  <a:pt x="288216" y="1244656"/>
                </a:lnTo>
                <a:lnTo>
                  <a:pt x="251782" y="1216813"/>
                </a:lnTo>
                <a:lnTo>
                  <a:pt x="217321" y="1186648"/>
                </a:lnTo>
                <a:lnTo>
                  <a:pt x="184951" y="1154278"/>
                </a:lnTo>
                <a:lnTo>
                  <a:pt x="154786" y="1119817"/>
                </a:lnTo>
                <a:lnTo>
                  <a:pt x="126943" y="1083383"/>
                </a:lnTo>
                <a:lnTo>
                  <a:pt x="101539" y="1045091"/>
                </a:lnTo>
                <a:lnTo>
                  <a:pt x="78688" y="1005057"/>
                </a:lnTo>
                <a:lnTo>
                  <a:pt x="58508" y="963397"/>
                </a:lnTo>
                <a:lnTo>
                  <a:pt x="41114" y="920228"/>
                </a:lnTo>
                <a:lnTo>
                  <a:pt x="26622" y="875665"/>
                </a:lnTo>
                <a:lnTo>
                  <a:pt x="15149" y="829825"/>
                </a:lnTo>
                <a:lnTo>
                  <a:pt x="6810" y="782823"/>
                </a:lnTo>
                <a:lnTo>
                  <a:pt x="1721" y="734776"/>
                </a:lnTo>
                <a:lnTo>
                  <a:pt x="0" y="685800"/>
                </a:lnTo>
                <a:close/>
              </a:path>
            </a:pathLst>
          </a:custGeom>
          <a:ln w="9525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171825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0"/>
                </a:moveTo>
                <a:lnTo>
                  <a:pt x="9144000" y="57150"/>
                </a:lnTo>
                <a:lnTo>
                  <a:pt x="9144000" y="0"/>
                </a:lnTo>
                <a:lnTo>
                  <a:pt x="0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8739" y="4291076"/>
            <a:ext cx="21443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Using</a:t>
            </a:r>
            <a:r>
              <a:rPr sz="2800" spc="-6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special  reticulocyte  (supravital)  stain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8739" y="938652"/>
            <a:ext cx="2025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Normal</a:t>
            </a:r>
            <a:r>
              <a:rPr sz="2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stain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07"/>
            <a:ext cx="9144000" cy="6851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3579" y="5173979"/>
            <a:ext cx="2955035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92167" y="5173979"/>
            <a:ext cx="649223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2338" y="5278628"/>
            <a:ext cx="3197861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Reticulocytes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588" y="6210339"/>
            <a:ext cx="1904999" cy="57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1" y="461581"/>
            <a:ext cx="4254754" cy="61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rgbClr val="FF3300"/>
                </a:solidFill>
              </a:rPr>
              <a:t>RETICULOCYTES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0172"/>
            <a:ext cx="7845425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0000"/>
                </a:solidFill>
                <a:latin typeface="Tahoma"/>
                <a:cs typeface="Tahoma"/>
              </a:rPr>
              <a:t>The </a:t>
            </a:r>
            <a:r>
              <a:rPr sz="3200" spc="-5" dirty="0">
                <a:solidFill>
                  <a:srgbClr val="FF0000"/>
                </a:solidFill>
                <a:latin typeface="Tahoma"/>
                <a:cs typeface="Tahoma"/>
              </a:rPr>
              <a:t>retic </a:t>
            </a:r>
            <a:r>
              <a:rPr sz="3200" dirty="0">
                <a:solidFill>
                  <a:srgbClr val="FF0000"/>
                </a:solidFill>
                <a:latin typeface="Tahoma"/>
                <a:cs typeface="Tahoma"/>
              </a:rPr>
              <a:t>count multiplied </a:t>
            </a:r>
            <a:r>
              <a:rPr sz="3200" spc="-5" dirty="0">
                <a:solidFill>
                  <a:srgbClr val="FF0000"/>
                </a:solidFill>
                <a:latin typeface="Tahoma"/>
                <a:cs typeface="Tahoma"/>
              </a:rPr>
              <a:t>by the patient's  </a:t>
            </a:r>
            <a:r>
              <a:rPr sz="3200" dirty="0">
                <a:solidFill>
                  <a:srgbClr val="FF0000"/>
                </a:solidFill>
                <a:latin typeface="Tahoma"/>
                <a:cs typeface="Tahoma"/>
              </a:rPr>
              <a:t>hct divided </a:t>
            </a:r>
            <a:r>
              <a:rPr sz="3200" spc="-5" dirty="0">
                <a:solidFill>
                  <a:srgbClr val="FF0000"/>
                </a:solidFill>
                <a:latin typeface="Tahoma"/>
                <a:cs typeface="Tahoma"/>
              </a:rPr>
              <a:t>by the </a:t>
            </a:r>
            <a:r>
              <a:rPr sz="3200" dirty="0">
                <a:solidFill>
                  <a:srgbClr val="FF0000"/>
                </a:solidFill>
                <a:latin typeface="Tahoma"/>
                <a:cs typeface="Tahoma"/>
              </a:rPr>
              <a:t>expected hct (45%) </a:t>
            </a:r>
            <a:r>
              <a:rPr sz="3200" spc="-5" dirty="0">
                <a:solidFill>
                  <a:srgbClr val="FF0000"/>
                </a:solidFill>
                <a:latin typeface="Tahoma"/>
                <a:cs typeface="Tahoma"/>
              </a:rPr>
              <a:t>is  the standard </a:t>
            </a:r>
            <a:r>
              <a:rPr sz="3200" b="1" spc="-5" dirty="0">
                <a:solidFill>
                  <a:srgbClr val="FF0000"/>
                </a:solidFill>
                <a:latin typeface="Tahoma"/>
                <a:cs typeface="Tahoma"/>
              </a:rPr>
              <a:t>reticulocyte </a:t>
            </a:r>
            <a:r>
              <a:rPr sz="3200" b="1" dirty="0">
                <a:solidFill>
                  <a:srgbClr val="FF0000"/>
                </a:solidFill>
                <a:latin typeface="Tahoma"/>
                <a:cs typeface="Tahoma"/>
              </a:rPr>
              <a:t>correction  formula</a:t>
            </a:r>
            <a:r>
              <a:rPr sz="3200" dirty="0">
                <a:solidFill>
                  <a:srgbClr val="FF0000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7955" y="4135097"/>
            <a:ext cx="2326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Patient</a:t>
            </a:r>
            <a:r>
              <a:rPr sz="32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HCT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000" y="4973328"/>
            <a:ext cx="3926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Standard </a:t>
            </a:r>
            <a:r>
              <a:rPr sz="3200" b="1" dirty="0">
                <a:solidFill>
                  <a:srgbClr val="0000FF"/>
                </a:solidFill>
                <a:latin typeface="Arial"/>
                <a:cs typeface="Arial"/>
              </a:rPr>
              <a:t>HCT</a:t>
            </a:r>
            <a:r>
              <a:rPr sz="3200" b="1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/>
                <a:cs typeface="Arial"/>
              </a:rPr>
              <a:t>(45%)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1336" y="4363779"/>
            <a:ext cx="1040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8000FF"/>
                </a:solidFill>
                <a:latin typeface="Arial"/>
                <a:cs typeface="Arial"/>
              </a:rPr>
              <a:t>x</a:t>
            </a:r>
            <a:r>
              <a:rPr sz="3200" b="1" spc="-95" dirty="0">
                <a:solidFill>
                  <a:srgbClr val="8000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000FF"/>
                </a:solidFill>
                <a:latin typeface="Arial"/>
                <a:cs typeface="Arial"/>
              </a:rPr>
              <a:t>100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4800600"/>
            <a:ext cx="3810000" cy="0"/>
          </a:xfrm>
          <a:custGeom>
            <a:avLst/>
            <a:gdLst/>
            <a:ahLst/>
            <a:cxnLst/>
            <a:rect l="l" t="t" r="r" b="b"/>
            <a:pathLst>
              <a:path w="3810000">
                <a:moveTo>
                  <a:pt x="0" y="0"/>
                </a:moveTo>
                <a:lnTo>
                  <a:pt x="3810000" y="0"/>
                </a:lnTo>
              </a:path>
            </a:pathLst>
          </a:custGeom>
          <a:ln w="5715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s://s-media-cache-ak0.pinimg.com/736x/b5/f3/56/b5f356447af14e656bcad162e21bb1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7021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2362200"/>
            <a:ext cx="5544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Thank You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707" y="35051"/>
            <a:ext cx="4143755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6498" y="190246"/>
            <a:ext cx="6327902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0" dirty="0">
                <a:solidFill>
                  <a:srgbClr val="C00000"/>
                </a:solidFill>
                <a:latin typeface="Times New Roman"/>
                <a:cs typeface="Times New Roman"/>
              </a:rPr>
              <a:t>BLOOD components</a:t>
            </a:r>
            <a:endParaRPr sz="4300" spc="-1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9680" y="1066800"/>
            <a:ext cx="7734300" cy="556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2519" y="2644139"/>
            <a:ext cx="6056376" cy="1246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1930" y="2800934"/>
            <a:ext cx="533781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0" dirty="0">
                <a:solidFill>
                  <a:srgbClr val="C00000"/>
                </a:solidFill>
                <a:latin typeface="Times New Roman"/>
                <a:cs typeface="Times New Roman"/>
              </a:rPr>
              <a:t>COMPLETE BLOOD PICTURE</a:t>
            </a:r>
            <a:endParaRPr sz="4400" spc="-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3204" y="338327"/>
            <a:ext cx="4102608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4994" y="493522"/>
            <a:ext cx="6169406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50" dirty="0">
                <a:solidFill>
                  <a:srgbClr val="FF0000"/>
                </a:solidFill>
                <a:latin typeface="Times New Roman"/>
                <a:cs typeface="Times New Roman"/>
              </a:rPr>
              <a:t>RED BLOOD CELLS</a:t>
            </a:r>
            <a:endParaRPr sz="4300" spc="-1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5740" y="1774502"/>
            <a:ext cx="4388485" cy="341185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95910" indent="-283210">
              <a:lnSpc>
                <a:spcPct val="100000"/>
              </a:lnSpc>
              <a:spcBef>
                <a:spcPts val="71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also known </a:t>
            </a:r>
            <a:r>
              <a:rPr sz="2400" dirty="0">
                <a:latin typeface="Georgia"/>
                <a:cs typeface="Georgia"/>
              </a:rPr>
              <a:t>as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erythrocytes.</a:t>
            </a:r>
            <a:endParaRPr sz="2400" dirty="0">
              <a:latin typeface="Georgia"/>
              <a:cs typeface="Georgia"/>
            </a:endParaRPr>
          </a:p>
          <a:p>
            <a:pPr marL="295910" marR="558800" indent="-283210">
              <a:lnSpc>
                <a:spcPts val="2870"/>
              </a:lnSpc>
              <a:spcBef>
                <a:spcPts val="72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5" dirty="0">
                <a:latin typeface="Arial"/>
                <a:cs typeface="Arial"/>
              </a:rPr>
              <a:t>mature red blood cells are  flexible biconcave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disks.</a:t>
            </a:r>
            <a:endParaRPr sz="2400" dirty="0">
              <a:latin typeface="Arial"/>
              <a:cs typeface="Arial"/>
            </a:endParaRPr>
          </a:p>
          <a:p>
            <a:pPr marL="295910" marR="5080" indent="-283210">
              <a:lnSpc>
                <a:spcPct val="100000"/>
              </a:lnSpc>
              <a:spcBef>
                <a:spcPts val="50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spc="-5" dirty="0">
                <a:latin typeface="Georgia"/>
                <a:cs typeface="Georgia"/>
              </a:rPr>
              <a:t>has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disk diameter of </a:t>
            </a:r>
            <a:r>
              <a:rPr sz="2400" dirty="0">
                <a:latin typeface="Georgia"/>
                <a:cs typeface="Georgia"/>
              </a:rPr>
              <a:t>6–8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µm  </a:t>
            </a:r>
            <a:r>
              <a:rPr sz="2400" dirty="0">
                <a:latin typeface="Georgia"/>
                <a:cs typeface="Georgia"/>
              </a:rPr>
              <a:t>and a </a:t>
            </a:r>
            <a:r>
              <a:rPr sz="2400" spc="-5" dirty="0">
                <a:latin typeface="Georgia"/>
                <a:cs typeface="Georgia"/>
              </a:rPr>
              <a:t>thickness of </a:t>
            </a:r>
            <a:r>
              <a:rPr sz="2400" dirty="0">
                <a:latin typeface="Georgia"/>
                <a:cs typeface="Georgia"/>
              </a:rPr>
              <a:t>2</a:t>
            </a:r>
            <a:r>
              <a:rPr sz="2400" spc="-4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µm.</a:t>
            </a:r>
            <a:endParaRPr sz="2400" dirty="0">
              <a:latin typeface="Georgia"/>
              <a:cs typeface="Georgia"/>
            </a:endParaRPr>
          </a:p>
          <a:p>
            <a:pPr marL="295910" indent="-283210">
              <a:lnSpc>
                <a:spcPct val="100000"/>
              </a:lnSpc>
              <a:spcBef>
                <a:spcPts val="61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  <a:tab pos="2911475" algn="l"/>
              </a:tabLst>
            </a:pPr>
            <a:r>
              <a:rPr sz="2400" spc="-5" dirty="0">
                <a:latin typeface="Georgia"/>
                <a:cs typeface="Georgia"/>
              </a:rPr>
              <a:t>Male:</a:t>
            </a:r>
            <a:r>
              <a:rPr sz="2400" dirty="0">
                <a:latin typeface="Georgia"/>
                <a:cs typeface="Georgia"/>
              </a:rPr>
              <a:t> 4.50–6.50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x	</a:t>
            </a:r>
            <a:r>
              <a:rPr sz="2400" spc="-10" dirty="0">
                <a:latin typeface="Georgia"/>
                <a:cs typeface="Georgia"/>
              </a:rPr>
              <a:t>10</a:t>
            </a:r>
            <a:r>
              <a:rPr sz="2400" spc="-15" baseline="24305" dirty="0">
                <a:latin typeface="Georgia"/>
                <a:cs typeface="Georgia"/>
              </a:rPr>
              <a:t>6/</a:t>
            </a:r>
            <a:r>
              <a:rPr sz="2400" spc="-10" dirty="0">
                <a:latin typeface="Verdana"/>
                <a:cs typeface="Verdana"/>
              </a:rPr>
              <a:t>µL</a:t>
            </a:r>
            <a:endParaRPr sz="2400" dirty="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  <a:tab pos="3262629" algn="l"/>
              </a:tabLst>
            </a:pPr>
            <a:r>
              <a:rPr sz="2400" spc="-5" dirty="0">
                <a:latin typeface="Georgia"/>
                <a:cs typeface="Georgia"/>
              </a:rPr>
              <a:t>Female: </a:t>
            </a:r>
            <a:r>
              <a:rPr sz="2400" dirty="0">
                <a:latin typeface="Georgia"/>
                <a:cs typeface="Georgia"/>
              </a:rPr>
              <a:t>3.80–4.80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x	</a:t>
            </a:r>
            <a:r>
              <a:rPr sz="2400" spc="-5" dirty="0">
                <a:latin typeface="Georgia"/>
                <a:cs typeface="Georgia"/>
              </a:rPr>
              <a:t>10</a:t>
            </a:r>
            <a:r>
              <a:rPr sz="2400" spc="-7" baseline="24305" dirty="0">
                <a:latin typeface="Georgia"/>
                <a:cs typeface="Georgia"/>
              </a:rPr>
              <a:t>6/</a:t>
            </a:r>
            <a:r>
              <a:rPr sz="2400" spc="-5" dirty="0">
                <a:latin typeface="Verdana"/>
                <a:cs typeface="Verdana"/>
              </a:rPr>
              <a:t>µL</a:t>
            </a:r>
            <a:endParaRPr sz="2400" dirty="0">
              <a:latin typeface="Verdana"/>
              <a:cs typeface="Verdana"/>
            </a:endParaRPr>
          </a:p>
          <a:p>
            <a:pPr marL="295910" indent="-283210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dirty="0">
                <a:latin typeface="Georgia"/>
                <a:cs typeface="Georgia"/>
              </a:rPr>
              <a:t>Life </a:t>
            </a:r>
            <a:r>
              <a:rPr sz="2400" spc="-5" dirty="0">
                <a:latin typeface="Georgia"/>
                <a:cs typeface="Georgia"/>
              </a:rPr>
              <a:t>span:- </a:t>
            </a:r>
            <a:r>
              <a:rPr sz="2400" dirty="0">
                <a:latin typeface="Georgia"/>
                <a:cs typeface="Georgia"/>
              </a:rPr>
              <a:t>120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days.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15000" y="1905000"/>
            <a:ext cx="32004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6389" y="331419"/>
            <a:ext cx="31965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</a:rPr>
              <a:t>RED BLOOD CELL</a:t>
            </a:r>
            <a:r>
              <a:rPr sz="1800" spc="-50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INDICES:-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151940" y="911097"/>
            <a:ext cx="7112634" cy="863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b="1" spc="-10" dirty="0">
                <a:solidFill>
                  <a:srgbClr val="006FC0"/>
                </a:solidFill>
                <a:latin typeface="Georgia"/>
                <a:cs typeface="Georgia"/>
              </a:rPr>
              <a:t>Mean </a:t>
            </a:r>
            <a:r>
              <a:rPr sz="1500" b="1" spc="-5" dirty="0">
                <a:solidFill>
                  <a:srgbClr val="006FC0"/>
                </a:solidFill>
                <a:latin typeface="Georgia"/>
                <a:cs typeface="Georgia"/>
              </a:rPr>
              <a:t>corpuscular volume (MCV)</a:t>
            </a:r>
            <a:endParaRPr sz="1500">
              <a:latin typeface="Georgia"/>
              <a:cs typeface="Georgia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tabLst>
                <a:tab pos="341630" algn="l"/>
              </a:tabLst>
            </a:pPr>
            <a:r>
              <a:rPr sz="1200" dirty="0">
                <a:solidFill>
                  <a:srgbClr val="3891A7"/>
                </a:solidFill>
                <a:latin typeface="Courier New"/>
                <a:cs typeface="Courier New"/>
              </a:rPr>
              <a:t>o		</a:t>
            </a:r>
            <a:r>
              <a:rPr sz="1500" dirty="0">
                <a:latin typeface="Georgia"/>
                <a:cs typeface="Georgia"/>
              </a:rPr>
              <a:t>Is </a:t>
            </a:r>
            <a:r>
              <a:rPr sz="1500" spc="-5" dirty="0">
                <a:latin typeface="Georgia"/>
                <a:cs typeface="Georgia"/>
              </a:rPr>
              <a:t>the average size of </a:t>
            </a:r>
            <a:r>
              <a:rPr sz="1500" dirty="0">
                <a:latin typeface="Georgia"/>
                <a:cs typeface="Georgia"/>
              </a:rPr>
              <a:t>a </a:t>
            </a:r>
            <a:r>
              <a:rPr sz="1500" spc="-5" dirty="0">
                <a:latin typeface="Georgia"/>
                <a:cs typeface="Georgia"/>
              </a:rPr>
              <a:t>red blood cell </a:t>
            </a:r>
            <a:r>
              <a:rPr sz="1500" dirty="0">
                <a:latin typeface="Georgia"/>
                <a:cs typeface="Georgia"/>
              </a:rPr>
              <a:t>and is </a:t>
            </a:r>
            <a:r>
              <a:rPr sz="1500" spc="-5" dirty="0">
                <a:latin typeface="Georgia"/>
                <a:cs typeface="Georgia"/>
              </a:rPr>
              <a:t>calculated by </a:t>
            </a:r>
            <a:r>
              <a:rPr sz="1500" dirty="0">
                <a:latin typeface="Georgia"/>
                <a:cs typeface="Georgia"/>
              </a:rPr>
              <a:t>dividing </a:t>
            </a:r>
            <a:r>
              <a:rPr sz="1500" spc="-5" dirty="0">
                <a:latin typeface="Georgia"/>
                <a:cs typeface="Georgia"/>
              </a:rPr>
              <a:t>the hematocrit  </a:t>
            </a:r>
            <a:r>
              <a:rPr sz="1500" dirty="0">
                <a:latin typeface="Georgia"/>
                <a:cs typeface="Georgia"/>
              </a:rPr>
              <a:t>(Hct) </a:t>
            </a:r>
            <a:r>
              <a:rPr sz="1500" spc="-5" dirty="0">
                <a:latin typeface="Georgia"/>
                <a:cs typeface="Georgia"/>
              </a:rPr>
              <a:t>by the red blood cell</a:t>
            </a:r>
            <a:r>
              <a:rPr sz="1500" spc="-1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count.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940" y="2359278"/>
            <a:ext cx="7079615" cy="1168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spc="-5" dirty="0">
                <a:latin typeface="Georgia"/>
                <a:cs typeface="Georgia"/>
              </a:rPr>
              <a:t>Normal </a:t>
            </a:r>
            <a:r>
              <a:rPr sz="1500" dirty="0">
                <a:latin typeface="Georgia"/>
                <a:cs typeface="Georgia"/>
              </a:rPr>
              <a:t>range: </a:t>
            </a:r>
            <a:r>
              <a:rPr sz="1500" spc="-5" dirty="0">
                <a:latin typeface="Georgia"/>
                <a:cs typeface="Georgia"/>
              </a:rPr>
              <a:t>76 </a:t>
            </a:r>
            <a:r>
              <a:rPr sz="1500" dirty="0">
                <a:latin typeface="Georgia"/>
                <a:cs typeface="Georgia"/>
              </a:rPr>
              <a:t>- 96</a:t>
            </a:r>
            <a:r>
              <a:rPr sz="1500" spc="-5" dirty="0">
                <a:latin typeface="Georgia"/>
                <a:cs typeface="Georgia"/>
              </a:rPr>
              <a:t> </a:t>
            </a:r>
            <a:r>
              <a:rPr sz="1500" dirty="0">
                <a:latin typeface="Georgia"/>
                <a:cs typeface="Georgia"/>
              </a:rPr>
              <a:t>fL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b="1" spc="-10" dirty="0">
                <a:solidFill>
                  <a:srgbClr val="006FC0"/>
                </a:solidFill>
                <a:latin typeface="Georgia"/>
                <a:cs typeface="Georgia"/>
              </a:rPr>
              <a:t>Mean </a:t>
            </a:r>
            <a:r>
              <a:rPr sz="1500" b="1" spc="-5" dirty="0">
                <a:solidFill>
                  <a:srgbClr val="006FC0"/>
                </a:solidFill>
                <a:latin typeface="Georgia"/>
                <a:cs typeface="Georgia"/>
              </a:rPr>
              <a:t>corpuscular hemoglobin</a:t>
            </a:r>
            <a:r>
              <a:rPr sz="1500" b="1" spc="1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500" b="1" dirty="0">
                <a:solidFill>
                  <a:srgbClr val="006FC0"/>
                </a:solidFill>
                <a:latin typeface="Georgia"/>
                <a:cs typeface="Georgia"/>
              </a:rPr>
              <a:t>(MCH)</a:t>
            </a:r>
            <a:endParaRPr sz="1500">
              <a:latin typeface="Georgia"/>
              <a:cs typeface="Georgia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tabLst>
                <a:tab pos="295910" algn="l"/>
              </a:tabLst>
            </a:pPr>
            <a:r>
              <a:rPr sz="1200" spc="-31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1500" dirty="0">
                <a:latin typeface="Georgia"/>
                <a:cs typeface="Georgia"/>
              </a:rPr>
              <a:t>Is </a:t>
            </a:r>
            <a:r>
              <a:rPr sz="1500" spc="-5" dirty="0">
                <a:latin typeface="Georgia"/>
                <a:cs typeface="Georgia"/>
              </a:rPr>
              <a:t>the average amount of hemoglobin </a:t>
            </a:r>
            <a:r>
              <a:rPr sz="1500" dirty="0">
                <a:latin typeface="Georgia"/>
                <a:cs typeface="Georgia"/>
              </a:rPr>
              <a:t>(Hb) </a:t>
            </a:r>
            <a:r>
              <a:rPr sz="1500" spc="-5" dirty="0">
                <a:latin typeface="Georgia"/>
                <a:cs typeface="Georgia"/>
              </a:rPr>
              <a:t>per </a:t>
            </a:r>
            <a:r>
              <a:rPr sz="1500" dirty="0">
                <a:latin typeface="Georgia"/>
                <a:cs typeface="Georgia"/>
              </a:rPr>
              <a:t>red </a:t>
            </a:r>
            <a:r>
              <a:rPr sz="1500" spc="-5" dirty="0">
                <a:latin typeface="Georgia"/>
                <a:cs typeface="Georgia"/>
              </a:rPr>
              <a:t>blood cell </a:t>
            </a:r>
            <a:r>
              <a:rPr sz="1500" dirty="0">
                <a:latin typeface="Georgia"/>
                <a:cs typeface="Georgia"/>
              </a:rPr>
              <a:t>and is </a:t>
            </a:r>
            <a:r>
              <a:rPr sz="1500" spc="-5" dirty="0">
                <a:latin typeface="Georgia"/>
                <a:cs typeface="Georgia"/>
              </a:rPr>
              <a:t>calculated by  </a:t>
            </a:r>
            <a:r>
              <a:rPr sz="1500" dirty="0">
                <a:latin typeface="Georgia"/>
                <a:cs typeface="Georgia"/>
              </a:rPr>
              <a:t>dividing </a:t>
            </a:r>
            <a:r>
              <a:rPr sz="1500" spc="-5" dirty="0">
                <a:latin typeface="Georgia"/>
                <a:cs typeface="Georgia"/>
              </a:rPr>
              <a:t>the hemoglobin by the red blood cell</a:t>
            </a:r>
            <a:r>
              <a:rPr sz="1500" spc="-2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count.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940" y="4112132"/>
            <a:ext cx="7291070" cy="11690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95910" algn="l"/>
              </a:tabLst>
            </a:pPr>
            <a:r>
              <a:rPr sz="1200" spc="-31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1500" spc="-5" dirty="0">
                <a:latin typeface="Georgia"/>
                <a:cs typeface="Georgia"/>
              </a:rPr>
              <a:t>Normal </a:t>
            </a:r>
            <a:r>
              <a:rPr sz="1500" dirty="0">
                <a:latin typeface="Georgia"/>
                <a:cs typeface="Georgia"/>
              </a:rPr>
              <a:t>range: </a:t>
            </a:r>
            <a:r>
              <a:rPr sz="1500" spc="-5" dirty="0">
                <a:latin typeface="Georgia"/>
                <a:cs typeface="Georgia"/>
              </a:rPr>
              <a:t>27-31</a:t>
            </a:r>
            <a:r>
              <a:rPr sz="150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pg/cell.</a:t>
            </a:r>
            <a:endParaRPr sz="1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b="1" spc="-10" dirty="0">
                <a:solidFill>
                  <a:srgbClr val="006FC0"/>
                </a:solidFill>
                <a:latin typeface="Georgia"/>
                <a:cs typeface="Georgia"/>
              </a:rPr>
              <a:t>Mean </a:t>
            </a:r>
            <a:r>
              <a:rPr sz="1500" b="1" spc="-5" dirty="0">
                <a:solidFill>
                  <a:srgbClr val="006FC0"/>
                </a:solidFill>
                <a:latin typeface="Georgia"/>
                <a:cs typeface="Georgia"/>
              </a:rPr>
              <a:t>corpuscular hemoglobin concentration</a:t>
            </a:r>
            <a:r>
              <a:rPr sz="1500" b="1" spc="3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Georgia"/>
                <a:cs typeface="Georgia"/>
              </a:rPr>
              <a:t>(MCHC)</a:t>
            </a:r>
            <a:endParaRPr sz="1500">
              <a:latin typeface="Georgia"/>
              <a:cs typeface="Georgia"/>
            </a:endParaRPr>
          </a:p>
          <a:p>
            <a:pPr marL="250190">
              <a:lnSpc>
                <a:spcPct val="100000"/>
              </a:lnSpc>
              <a:spcBef>
                <a:spcPts val="600"/>
              </a:spcBef>
            </a:pPr>
            <a:r>
              <a:rPr sz="1500" dirty="0">
                <a:latin typeface="Georgia"/>
                <a:cs typeface="Georgia"/>
              </a:rPr>
              <a:t>Is </a:t>
            </a:r>
            <a:r>
              <a:rPr sz="1500" spc="-5" dirty="0">
                <a:latin typeface="Georgia"/>
                <a:cs typeface="Georgia"/>
              </a:rPr>
              <a:t>the average concentration of hemoglobin </a:t>
            </a:r>
            <a:r>
              <a:rPr sz="1500" dirty="0">
                <a:latin typeface="Georgia"/>
                <a:cs typeface="Georgia"/>
              </a:rPr>
              <a:t>in </a:t>
            </a:r>
            <a:r>
              <a:rPr sz="1500" spc="-5" dirty="0">
                <a:latin typeface="Georgia"/>
                <a:cs typeface="Georgia"/>
              </a:rPr>
              <a:t>the given volume of packed red</a:t>
            </a:r>
            <a:r>
              <a:rPr sz="1500" spc="7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blood</a:t>
            </a:r>
            <a:endParaRPr sz="1500">
              <a:latin typeface="Georgia"/>
              <a:cs typeface="Georgia"/>
            </a:endParaRPr>
          </a:p>
          <a:p>
            <a:pPr marL="295910">
              <a:lnSpc>
                <a:spcPct val="100000"/>
              </a:lnSpc>
            </a:pPr>
            <a:r>
              <a:rPr sz="1500" spc="-5" dirty="0">
                <a:latin typeface="Georgia"/>
                <a:cs typeface="Georgia"/>
              </a:rPr>
              <a:t>cells </a:t>
            </a:r>
            <a:r>
              <a:rPr sz="1500" dirty="0">
                <a:latin typeface="Georgia"/>
                <a:cs typeface="Georgia"/>
              </a:rPr>
              <a:t>and is </a:t>
            </a:r>
            <a:r>
              <a:rPr sz="1500" spc="-5" dirty="0">
                <a:latin typeface="Georgia"/>
                <a:cs typeface="Georgia"/>
              </a:rPr>
              <a:t>calculated by </a:t>
            </a:r>
            <a:r>
              <a:rPr sz="1500" dirty="0">
                <a:latin typeface="Georgia"/>
                <a:cs typeface="Georgia"/>
              </a:rPr>
              <a:t>dividing </a:t>
            </a:r>
            <a:r>
              <a:rPr sz="1500" spc="-5" dirty="0">
                <a:latin typeface="Georgia"/>
                <a:cs typeface="Georgia"/>
              </a:rPr>
              <a:t>the hemoglobin by the</a:t>
            </a:r>
            <a:r>
              <a:rPr sz="1500" spc="-7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hematocrit.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1940" y="6246063"/>
            <a:ext cx="25704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910" algn="l"/>
              </a:tabLst>
            </a:pPr>
            <a:r>
              <a:rPr sz="1200" spc="-315" dirty="0">
                <a:solidFill>
                  <a:srgbClr val="3891A7"/>
                </a:solidFill>
                <a:latin typeface="Arial"/>
                <a:cs typeface="Arial"/>
              </a:rPr>
              <a:t>	</a:t>
            </a:r>
            <a:r>
              <a:rPr sz="1500" spc="-5" dirty="0">
                <a:latin typeface="Georgia"/>
                <a:cs typeface="Georgia"/>
              </a:rPr>
              <a:t>Normal </a:t>
            </a:r>
            <a:r>
              <a:rPr sz="1500" dirty="0">
                <a:latin typeface="Georgia"/>
                <a:cs typeface="Georgia"/>
              </a:rPr>
              <a:t>range: </a:t>
            </a:r>
            <a:r>
              <a:rPr sz="1500" spc="-5" dirty="0">
                <a:latin typeface="Georgia"/>
                <a:cs typeface="Georgia"/>
              </a:rPr>
              <a:t>33-37</a:t>
            </a:r>
            <a:r>
              <a:rPr sz="1500" spc="-60" dirty="0">
                <a:latin typeface="Georgia"/>
                <a:cs typeface="Georgia"/>
              </a:rPr>
              <a:t> </a:t>
            </a:r>
            <a:r>
              <a:rPr sz="1500" spc="-5" dirty="0">
                <a:latin typeface="Georgia"/>
                <a:cs typeface="Georgia"/>
              </a:rPr>
              <a:t>g/dL.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53000" y="3429000"/>
            <a:ext cx="1421891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0" y="5562600"/>
            <a:ext cx="1676400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3000" y="1676400"/>
            <a:ext cx="1676400" cy="559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140919"/>
            <a:ext cx="8153400" cy="620395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ERYTHROPOIETIN – Regulation of Production/Mechanism of Action</a:t>
            </a:r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41" y="1143000"/>
            <a:ext cx="8964118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1263</Words>
  <Application>Microsoft Office PowerPoint</Application>
  <PresentationFormat>On-screen Show (4:3)</PresentationFormat>
  <Paragraphs>279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Basic Hematology</vt:lpstr>
      <vt:lpstr>Hematology</vt:lpstr>
      <vt:lpstr>HEMATOPOIESIS</vt:lpstr>
      <vt:lpstr>Slide 4</vt:lpstr>
      <vt:lpstr>BLOOD components</vt:lpstr>
      <vt:lpstr>COMPLETE BLOOD PICTURE</vt:lpstr>
      <vt:lpstr>RED BLOOD CELLS</vt:lpstr>
      <vt:lpstr>RED BLOOD CELL INDICES:-</vt:lpstr>
      <vt:lpstr>ERYTHROPOIETIN – Regulation of Production/Mechanism of Action</vt:lpstr>
      <vt:lpstr>PLATELET (Thrombocytes)</vt:lpstr>
      <vt:lpstr>Slide 11</vt:lpstr>
      <vt:lpstr>HEMOGLOBIN</vt:lpstr>
      <vt:lpstr>White blood cells ( Leukocytes)</vt:lpstr>
      <vt:lpstr>NEUTROPHIL (GRANULOCYTE)</vt:lpstr>
      <vt:lpstr>EOSINOPHIL (GRANULOCYTE)</vt:lpstr>
      <vt:lpstr>BASOPHIL (GRANULOCYTE)</vt:lpstr>
      <vt:lpstr> Phagocytizes dead or damaged cells</vt:lpstr>
      <vt:lpstr>LYMPHOCYTE</vt:lpstr>
      <vt:lpstr>INTERPRETATION</vt:lpstr>
      <vt:lpstr>Definitions</vt:lpstr>
      <vt:lpstr>Clinical Diagnostic Laboratories offer:</vt:lpstr>
      <vt:lpstr>CBC</vt:lpstr>
      <vt:lpstr>Slide 23</vt:lpstr>
      <vt:lpstr>Cell Counts</vt:lpstr>
      <vt:lpstr>Cell Counts</vt:lpstr>
      <vt:lpstr>Slide 26</vt:lpstr>
      <vt:lpstr>Hemoglobin &amp; Red Cell Indices</vt:lpstr>
      <vt:lpstr>Red Blood Cell Indices</vt:lpstr>
      <vt:lpstr>Hemoglobin concentration</vt:lpstr>
      <vt:lpstr>2) Hematocrit (the percentage of  blood that is represented by the</vt:lpstr>
      <vt:lpstr>3) Red cell count. Number of  red blood cells per microliter of  blood (or per liter)</vt:lpstr>
      <vt:lpstr>4) Mean Cell Volume (MCV) = red  cell volume in femtoliters or 10-15 liter</vt:lpstr>
      <vt:lpstr>Slide 33</vt:lpstr>
      <vt:lpstr>Slide 34</vt:lpstr>
      <vt:lpstr>MCV: reflects the Cell Volume in femtoliters</vt:lpstr>
      <vt:lpstr>Slide 36</vt:lpstr>
      <vt:lpstr>7) Red cell Distribution Width (RDW)</vt:lpstr>
      <vt:lpstr>Slide 38</vt:lpstr>
      <vt:lpstr>Reticulocytes</vt:lpstr>
      <vt:lpstr>The % reticulocytes assess the bone  marrow response to anemia.</vt:lpstr>
      <vt:lpstr>Normal stain</vt:lpstr>
      <vt:lpstr>Reticulocytes</vt:lpstr>
      <vt:lpstr>RETICULOCYTES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intuser</dc:creator>
  <cp:lastModifiedBy>intuser</cp:lastModifiedBy>
  <cp:revision>15</cp:revision>
  <dcterms:created xsi:type="dcterms:W3CDTF">2019-10-12T06:21:24Z</dcterms:created>
  <dcterms:modified xsi:type="dcterms:W3CDTF">2019-10-14T08:47:04Z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2019-10-12T00:00:00Z</vt:filetime>
  </property>
</Properties>
</file>